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5" r:id="rId1"/>
  </p:sldMasterIdLst>
  <p:notesMasterIdLst>
    <p:notesMasterId r:id="rId16"/>
  </p:notesMasterIdLst>
  <p:handoutMasterIdLst>
    <p:handoutMasterId r:id="rId17"/>
  </p:handoutMasterIdLst>
  <p:sldIdLst>
    <p:sldId id="256" r:id="rId2"/>
    <p:sldId id="273" r:id="rId3"/>
    <p:sldId id="274" r:id="rId4"/>
    <p:sldId id="275" r:id="rId5"/>
    <p:sldId id="276" r:id="rId6"/>
    <p:sldId id="279" r:id="rId7"/>
    <p:sldId id="280" r:id="rId8"/>
    <p:sldId id="281" r:id="rId9"/>
    <p:sldId id="282" r:id="rId10"/>
    <p:sldId id="286" r:id="rId11"/>
    <p:sldId id="278" r:id="rId12"/>
    <p:sldId id="283" r:id="rId13"/>
    <p:sldId id="284" r:id="rId14"/>
    <p:sldId id="285"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ESUT" initials="M"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65" autoAdjust="0"/>
    <p:restoredTop sz="94717" autoAdjust="0"/>
  </p:normalViewPr>
  <p:slideViewPr>
    <p:cSldViewPr snapToGrid="0">
      <p:cViewPr varScale="1">
        <p:scale>
          <a:sx n="110" d="100"/>
          <a:sy n="110" d="100"/>
        </p:scale>
        <p:origin x="606" y="10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33FBD2C-F905-47E9-80C5-E80F676B0CDD}" type="datetimeFigureOut">
              <a:rPr lang="tr-TR" smtClean="0"/>
              <a:t>16.05.2022</a:t>
            </a:fld>
            <a:endParaRPr lang="tr-TR"/>
          </a:p>
        </p:txBody>
      </p:sp>
      <p:sp>
        <p:nvSpPr>
          <p:cNvPr id="4" name="Altbilgi Yer Tutucusu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284F6C9-ED09-46C7-9038-67DB7DD3B973}" type="slidenum">
              <a:rPr lang="tr-TR" smtClean="0"/>
              <a:t>‹#›</a:t>
            </a:fld>
            <a:endParaRPr lang="tr-TR"/>
          </a:p>
        </p:txBody>
      </p:sp>
    </p:spTree>
    <p:extLst>
      <p:ext uri="{BB962C8B-B14F-4D97-AF65-F5344CB8AC3E}">
        <p14:creationId xmlns:p14="http://schemas.microsoft.com/office/powerpoint/2010/main" val="6744092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B8BCDD0-BD84-4DDC-BFAE-6C31B03DE83A}" type="datetimeFigureOut">
              <a:rPr lang="tr-TR" smtClean="0"/>
              <a:t>16.05.2022</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72D074-66EF-4F3F-888C-261EA0AAB4E8}" type="slidenum">
              <a:rPr lang="tr-TR" smtClean="0"/>
              <a:t>‹#›</a:t>
            </a:fld>
            <a:endParaRPr lang="tr-TR"/>
          </a:p>
        </p:txBody>
      </p:sp>
    </p:spTree>
    <p:extLst>
      <p:ext uri="{BB962C8B-B14F-4D97-AF65-F5344CB8AC3E}">
        <p14:creationId xmlns:p14="http://schemas.microsoft.com/office/powerpoint/2010/main" val="33931406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1772D074-66EF-4F3F-888C-261EA0AAB4E8}" type="slidenum">
              <a:rPr lang="tr-TR" smtClean="0"/>
              <a:t>10</a:t>
            </a:fld>
            <a:endParaRPr lang="tr-TR"/>
          </a:p>
        </p:txBody>
      </p:sp>
    </p:spTree>
    <p:extLst>
      <p:ext uri="{BB962C8B-B14F-4D97-AF65-F5344CB8AC3E}">
        <p14:creationId xmlns:p14="http://schemas.microsoft.com/office/powerpoint/2010/main" val="39273880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p:cNvSpPr>
            <a:spLocks noGrp="1"/>
          </p:cNvSpPr>
          <p:nvPr>
            <p:ph type="dt" sz="half" idx="10"/>
          </p:nvPr>
        </p:nvSpPr>
        <p:spPr/>
        <p:txBody>
          <a:bodyPr/>
          <a:lstStyle/>
          <a:p>
            <a:fld id="{4684A71E-6766-44B8-AF06-F5A5C2E87434}" type="datetimeFigureOut">
              <a:rPr lang="tr-TR" smtClean="0"/>
              <a:t>16.05.2022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309187D-7958-4426-9CF1-285C7896424D}" type="slidenum">
              <a:rPr lang="tr-TR" smtClean="0"/>
              <a:t>‹#›</a:t>
            </a:fld>
            <a:endParaRPr lang="tr-TR"/>
          </a:p>
        </p:txBody>
      </p:sp>
    </p:spTree>
    <p:extLst>
      <p:ext uri="{BB962C8B-B14F-4D97-AF65-F5344CB8AC3E}">
        <p14:creationId xmlns:p14="http://schemas.microsoft.com/office/powerpoint/2010/main" val="30509135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4684A71E-6766-44B8-AF06-F5A5C2E87434}" type="datetimeFigureOut">
              <a:rPr lang="tr-TR" smtClean="0"/>
              <a:t>16.05.2022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309187D-7958-4426-9CF1-285C7896424D}" type="slidenum">
              <a:rPr lang="tr-TR" smtClean="0"/>
              <a:t>‹#›</a:t>
            </a:fld>
            <a:endParaRPr lang="tr-TR"/>
          </a:p>
        </p:txBody>
      </p:sp>
    </p:spTree>
    <p:extLst>
      <p:ext uri="{BB962C8B-B14F-4D97-AF65-F5344CB8AC3E}">
        <p14:creationId xmlns:p14="http://schemas.microsoft.com/office/powerpoint/2010/main" val="1534137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4684A71E-6766-44B8-AF06-F5A5C2E87434}" type="datetimeFigureOut">
              <a:rPr lang="tr-TR" smtClean="0"/>
              <a:t>16.05.2022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309187D-7958-4426-9CF1-285C7896424D}" type="slidenum">
              <a:rPr lang="tr-TR" smtClean="0"/>
              <a:t>‹#›</a:t>
            </a:fld>
            <a:endParaRPr lang="tr-TR"/>
          </a:p>
        </p:txBody>
      </p:sp>
    </p:spTree>
    <p:extLst>
      <p:ext uri="{BB962C8B-B14F-4D97-AF65-F5344CB8AC3E}">
        <p14:creationId xmlns:p14="http://schemas.microsoft.com/office/powerpoint/2010/main" val="29447060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4684A71E-6766-44B8-AF06-F5A5C2E87434}" type="datetimeFigureOut">
              <a:rPr lang="tr-TR" smtClean="0"/>
              <a:t>16.05.2022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309187D-7958-4426-9CF1-285C7896424D}" type="slidenum">
              <a:rPr lang="tr-TR" smtClean="0"/>
              <a:t>‹#›</a:t>
            </a:fld>
            <a:endParaRPr lang="tr-TR"/>
          </a:p>
        </p:txBody>
      </p:sp>
    </p:spTree>
    <p:extLst>
      <p:ext uri="{BB962C8B-B14F-4D97-AF65-F5344CB8AC3E}">
        <p14:creationId xmlns:p14="http://schemas.microsoft.com/office/powerpoint/2010/main" val="17688167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Veri Yer Tutucusu 3"/>
          <p:cNvSpPr>
            <a:spLocks noGrp="1"/>
          </p:cNvSpPr>
          <p:nvPr>
            <p:ph type="dt" sz="half" idx="10"/>
          </p:nvPr>
        </p:nvSpPr>
        <p:spPr/>
        <p:txBody>
          <a:bodyPr/>
          <a:lstStyle/>
          <a:p>
            <a:fld id="{4684A71E-6766-44B8-AF06-F5A5C2E87434}" type="datetimeFigureOut">
              <a:rPr lang="tr-TR" smtClean="0"/>
              <a:t>16.05.2022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309187D-7958-4426-9CF1-285C7896424D}" type="slidenum">
              <a:rPr lang="tr-TR" smtClean="0"/>
              <a:t>‹#›</a:t>
            </a:fld>
            <a:endParaRPr lang="tr-TR"/>
          </a:p>
        </p:txBody>
      </p:sp>
    </p:spTree>
    <p:extLst>
      <p:ext uri="{BB962C8B-B14F-4D97-AF65-F5344CB8AC3E}">
        <p14:creationId xmlns:p14="http://schemas.microsoft.com/office/powerpoint/2010/main" val="1009556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72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4684A71E-6766-44B8-AF06-F5A5C2E87434}" type="datetimeFigureOut">
              <a:rPr lang="tr-TR" smtClean="0"/>
              <a:t>16.05.2022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309187D-7958-4426-9CF1-285C7896424D}" type="slidenum">
              <a:rPr lang="tr-TR" smtClean="0"/>
              <a:t>‹#›</a:t>
            </a:fld>
            <a:endParaRPr lang="tr-TR"/>
          </a:p>
        </p:txBody>
      </p:sp>
    </p:spTree>
    <p:extLst>
      <p:ext uri="{BB962C8B-B14F-4D97-AF65-F5344CB8AC3E}">
        <p14:creationId xmlns:p14="http://schemas.microsoft.com/office/powerpoint/2010/main" val="3307420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4684A71E-6766-44B8-AF06-F5A5C2E87434}" type="datetimeFigureOut">
              <a:rPr lang="tr-TR" smtClean="0"/>
              <a:t>16.05.2022</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D309187D-7958-4426-9CF1-285C7896424D}" type="slidenum">
              <a:rPr lang="tr-TR" smtClean="0"/>
              <a:t>‹#›</a:t>
            </a:fld>
            <a:endParaRPr lang="tr-TR"/>
          </a:p>
        </p:txBody>
      </p:sp>
    </p:spTree>
    <p:extLst>
      <p:ext uri="{BB962C8B-B14F-4D97-AF65-F5344CB8AC3E}">
        <p14:creationId xmlns:p14="http://schemas.microsoft.com/office/powerpoint/2010/main" val="31254332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4684A71E-6766-44B8-AF06-F5A5C2E87434}" type="datetimeFigureOut">
              <a:rPr lang="tr-TR" smtClean="0"/>
              <a:t>16.05.2022</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D309187D-7958-4426-9CF1-285C7896424D}" type="slidenum">
              <a:rPr lang="tr-TR" smtClean="0"/>
              <a:t>‹#›</a:t>
            </a:fld>
            <a:endParaRPr lang="tr-TR"/>
          </a:p>
        </p:txBody>
      </p:sp>
    </p:spTree>
    <p:extLst>
      <p:ext uri="{BB962C8B-B14F-4D97-AF65-F5344CB8AC3E}">
        <p14:creationId xmlns:p14="http://schemas.microsoft.com/office/powerpoint/2010/main" val="1347590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684A71E-6766-44B8-AF06-F5A5C2E87434}" type="datetimeFigureOut">
              <a:rPr lang="tr-TR" smtClean="0"/>
              <a:t>16.05.2022</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D309187D-7958-4426-9CF1-285C7896424D}" type="slidenum">
              <a:rPr lang="tr-TR" smtClean="0"/>
              <a:t>‹#›</a:t>
            </a:fld>
            <a:endParaRPr lang="tr-TR"/>
          </a:p>
        </p:txBody>
      </p:sp>
    </p:spTree>
    <p:extLst>
      <p:ext uri="{BB962C8B-B14F-4D97-AF65-F5344CB8AC3E}">
        <p14:creationId xmlns:p14="http://schemas.microsoft.com/office/powerpoint/2010/main" val="2619793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p:cNvSpPr>
            <a:spLocks noGrp="1"/>
          </p:cNvSpPr>
          <p:nvPr>
            <p:ph type="dt" sz="half" idx="10"/>
          </p:nvPr>
        </p:nvSpPr>
        <p:spPr/>
        <p:txBody>
          <a:bodyPr/>
          <a:lstStyle/>
          <a:p>
            <a:fld id="{4684A71E-6766-44B8-AF06-F5A5C2E87434}" type="datetimeFigureOut">
              <a:rPr lang="tr-TR" smtClean="0"/>
              <a:t>16.05.2022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309187D-7958-4426-9CF1-285C7896424D}" type="slidenum">
              <a:rPr lang="tr-TR" smtClean="0"/>
              <a:t>‹#›</a:t>
            </a:fld>
            <a:endParaRPr lang="tr-TR"/>
          </a:p>
        </p:txBody>
      </p:sp>
    </p:spTree>
    <p:extLst>
      <p:ext uri="{BB962C8B-B14F-4D97-AF65-F5344CB8AC3E}">
        <p14:creationId xmlns:p14="http://schemas.microsoft.com/office/powerpoint/2010/main" val="21657094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p:cNvSpPr>
            <a:spLocks noGrp="1"/>
          </p:cNvSpPr>
          <p:nvPr>
            <p:ph type="dt" sz="half" idx="10"/>
          </p:nvPr>
        </p:nvSpPr>
        <p:spPr/>
        <p:txBody>
          <a:bodyPr/>
          <a:lstStyle/>
          <a:p>
            <a:fld id="{4684A71E-6766-44B8-AF06-F5A5C2E87434}" type="datetimeFigureOut">
              <a:rPr lang="tr-TR" smtClean="0"/>
              <a:t>16.05.2022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309187D-7958-4426-9CF1-285C7896424D}" type="slidenum">
              <a:rPr lang="tr-TR" smtClean="0"/>
              <a:t>‹#›</a:t>
            </a:fld>
            <a:endParaRPr lang="tr-TR"/>
          </a:p>
        </p:txBody>
      </p:sp>
    </p:spTree>
    <p:extLst>
      <p:ext uri="{BB962C8B-B14F-4D97-AF65-F5344CB8AC3E}">
        <p14:creationId xmlns:p14="http://schemas.microsoft.com/office/powerpoint/2010/main" val="14672639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84A71E-6766-44B8-AF06-F5A5C2E87434}" type="datetimeFigureOut">
              <a:rPr lang="tr-TR" smtClean="0"/>
              <a:t>16.05.2022</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09187D-7958-4426-9CF1-285C7896424D}" type="slidenum">
              <a:rPr lang="tr-TR" smtClean="0"/>
              <a:t>‹#›</a:t>
            </a:fld>
            <a:endParaRPr lang="tr-TR"/>
          </a:p>
        </p:txBody>
      </p:sp>
    </p:spTree>
    <p:extLst>
      <p:ext uri="{BB962C8B-B14F-4D97-AF65-F5344CB8AC3E}">
        <p14:creationId xmlns:p14="http://schemas.microsoft.com/office/powerpoint/2010/main" val="2614692658"/>
      </p:ext>
    </p:extLst>
  </p:cSld>
  <p:clrMap bg1="lt1" tx1="dk1" bg2="lt2" tx2="dk2" accent1="accent1" accent2="accent2" accent3="accent3" accent4="accent4" accent5="accent5" accent6="accent6" hlink="hlink" folHlink="folHlink"/>
  <p:sldLayoutIdLst>
    <p:sldLayoutId id="2147483826" r:id="rId1"/>
    <p:sldLayoutId id="2147483827" r:id="rId2"/>
    <p:sldLayoutId id="2147483828" r:id="rId3"/>
    <p:sldLayoutId id="2147483829" r:id="rId4"/>
    <p:sldLayoutId id="2147483830" r:id="rId5"/>
    <p:sldLayoutId id="2147483831" r:id="rId6"/>
    <p:sldLayoutId id="2147483832" r:id="rId7"/>
    <p:sldLayoutId id="2147483833" r:id="rId8"/>
    <p:sldLayoutId id="2147483834" r:id="rId9"/>
    <p:sldLayoutId id="2147483835" r:id="rId10"/>
    <p:sldLayoutId id="214748383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491953" y="2071290"/>
            <a:ext cx="10243127" cy="1357710"/>
          </a:xfrm>
          <a:solidFill>
            <a:schemeClr val="accent2"/>
          </a:solidFill>
        </p:spPr>
        <p:txBody>
          <a:bodyPr>
            <a:noAutofit/>
          </a:bodyPr>
          <a:lstStyle/>
          <a:p>
            <a:r>
              <a:rPr lang="en-US" sz="2800" b="1" i="1" dirty="0">
                <a:latin typeface="Times New Roman" panose="02020603050405020304" pitchFamily="18" charset="0"/>
                <a:cs typeface="Times New Roman" panose="02020603050405020304" pitchFamily="18" charset="0"/>
              </a:rPr>
              <a:t>MİLLÎ EĞİTİM BAKANLIĞI</a:t>
            </a:r>
            <a:r>
              <a:rPr lang="tr-TR" sz="2800" b="1" i="1" dirty="0">
                <a:latin typeface="Times New Roman" panose="02020603050405020304" pitchFamily="18" charset="0"/>
                <a:cs typeface="Times New Roman" panose="02020603050405020304" pitchFamily="18" charset="0"/>
              </a:rPr>
              <a:t/>
            </a:r>
            <a:br>
              <a:rPr lang="tr-TR" sz="2800" b="1" i="1" dirty="0">
                <a:latin typeface="Times New Roman" panose="02020603050405020304" pitchFamily="18" charset="0"/>
                <a:cs typeface="Times New Roman" panose="02020603050405020304" pitchFamily="18" charset="0"/>
              </a:rPr>
            </a:br>
            <a:r>
              <a:rPr lang="en-US" sz="2800" b="1" i="1" dirty="0" err="1">
                <a:latin typeface="Times New Roman" panose="02020603050405020304" pitchFamily="18" charset="0"/>
                <a:cs typeface="Times New Roman" panose="02020603050405020304" pitchFamily="18" charset="0"/>
              </a:rPr>
              <a:t>Ortaöğretim</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Genel</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Müdürlüğü</a:t>
            </a:r>
            <a:r>
              <a:rPr lang="tr-TR" sz="2800" b="1" i="1" dirty="0">
                <a:latin typeface="Times New Roman" panose="02020603050405020304" pitchFamily="18" charset="0"/>
                <a:cs typeface="Times New Roman" panose="02020603050405020304" pitchFamily="18" charset="0"/>
              </a:rPr>
              <a:t/>
            </a:r>
            <a:br>
              <a:rPr lang="tr-TR" sz="2800" b="1" i="1" dirty="0">
                <a:latin typeface="Times New Roman" panose="02020603050405020304" pitchFamily="18" charset="0"/>
                <a:cs typeface="Times New Roman" panose="02020603050405020304" pitchFamily="18" charset="0"/>
              </a:rPr>
            </a:br>
            <a:r>
              <a:rPr lang="tr-TR" sz="2800" b="1" i="1" u="none" strike="noStrike" baseline="0" dirty="0">
                <a:latin typeface="Times New Roman" panose="02020603050405020304" pitchFamily="18" charset="0"/>
                <a:cs typeface="Times New Roman" panose="02020603050405020304" pitchFamily="18" charset="0"/>
              </a:rPr>
              <a:t> </a:t>
            </a:r>
            <a:r>
              <a:rPr lang="tr-TR" sz="2800" b="1" i="1" dirty="0">
                <a:latin typeface="Times New Roman" panose="02020603050405020304" pitchFamily="18" charset="0"/>
                <a:cs typeface="Times New Roman" panose="02020603050405020304" pitchFamily="18" charset="0"/>
              </a:rPr>
              <a:t>OKUL ORTAKLIĞI PROGRAMI</a:t>
            </a:r>
            <a:endParaRPr lang="tr-TR" sz="2800" b="1" i="1" dirty="0">
              <a:solidFill>
                <a:srgbClr val="FF0000"/>
              </a:solidFill>
              <a:latin typeface="Times New Roman" panose="02020603050405020304" pitchFamily="18" charset="0"/>
              <a:cs typeface="Times New Roman" panose="02020603050405020304" pitchFamily="18" charset="0"/>
            </a:endParaRPr>
          </a:p>
        </p:txBody>
      </p:sp>
      <p:sp>
        <p:nvSpPr>
          <p:cNvPr id="9" name="Dikdörtgen 8"/>
          <p:cNvSpPr/>
          <p:nvPr/>
        </p:nvSpPr>
        <p:spPr>
          <a:xfrm>
            <a:off x="1933591" y="0"/>
            <a:ext cx="8324817" cy="1446550"/>
          </a:xfrm>
          <a:prstGeom prst="rect">
            <a:avLst/>
          </a:prstGeom>
          <a:solidFill>
            <a:schemeClr val="accent4">
              <a:lumMod val="20000"/>
              <a:lumOff val="80000"/>
            </a:schemeClr>
          </a:solidFill>
        </p:spPr>
        <p:txBody>
          <a:bodyPr wrap="square">
            <a:spAutoFit/>
          </a:bodyPr>
          <a:lstStyle/>
          <a:p>
            <a:endParaRPr lang="tr-TR" sz="1200" b="0" i="0" u="none" strike="noStrike" baseline="0" dirty="0">
              <a:solidFill>
                <a:srgbClr val="000000"/>
              </a:solidFill>
              <a:latin typeface="Times New Roman" panose="02020603050405020304" pitchFamily="18" charset="0"/>
            </a:endParaRPr>
          </a:p>
          <a:p>
            <a:pPr algn="ctr"/>
            <a:r>
              <a:rPr lang="tr-TR" sz="2800" b="0" i="0" u="none" strike="noStrike" baseline="0" dirty="0">
                <a:solidFill>
                  <a:srgbClr val="000000"/>
                </a:solidFill>
                <a:latin typeface="Times New Roman" panose="02020603050405020304" pitchFamily="18" charset="0"/>
              </a:rPr>
              <a:t> </a:t>
            </a:r>
            <a:r>
              <a:rPr lang="tr-TR" sz="2400" b="1" i="0" u="none" strike="noStrike" baseline="0" dirty="0">
                <a:solidFill>
                  <a:srgbClr val="000000"/>
                </a:solidFill>
                <a:latin typeface="Times New Roman" panose="02020603050405020304" pitchFamily="18" charset="0"/>
              </a:rPr>
              <a:t>T.C. </a:t>
            </a:r>
          </a:p>
          <a:p>
            <a:pPr algn="ctr"/>
            <a:r>
              <a:rPr lang="tr-TR" sz="2400" b="1" i="0" u="none" strike="noStrike" baseline="0" dirty="0">
                <a:solidFill>
                  <a:srgbClr val="000000"/>
                </a:solidFill>
                <a:latin typeface="Times New Roman" panose="02020603050405020304" pitchFamily="18" charset="0"/>
              </a:rPr>
              <a:t>ELAZIĞ VALİLİĞİ</a:t>
            </a:r>
          </a:p>
          <a:p>
            <a:pPr algn="ctr"/>
            <a:r>
              <a:rPr lang="tr-TR" sz="2400" b="1" i="0" u="none" strike="noStrike" baseline="0" dirty="0">
                <a:solidFill>
                  <a:srgbClr val="000000"/>
                </a:solidFill>
                <a:latin typeface="Times New Roman" panose="02020603050405020304" pitchFamily="18" charset="0"/>
              </a:rPr>
              <a:t>Kaya Karakaya Fen Lisesi</a:t>
            </a:r>
          </a:p>
        </p:txBody>
      </p:sp>
      <p:pic>
        <p:nvPicPr>
          <p:cNvPr id="1026" name="Picture 2">
            <a:extLst>
              <a:ext uri="{FF2B5EF4-FFF2-40B4-BE49-F238E27FC236}">
                <a16:creationId xmlns:a16="http://schemas.microsoft.com/office/drawing/2014/main" xmlns="" id="{C04E8AA2-A2A4-45CE-BCA2-9F656202717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8960" y="93696"/>
            <a:ext cx="1399878" cy="1389473"/>
          </a:xfrm>
          <a:prstGeom prst="rect">
            <a:avLst/>
          </a:prstGeom>
          <a:noFill/>
          <a:extLst>
            <a:ext uri="{909E8E84-426E-40DD-AFC4-6F175D3DCCD1}">
              <a14:hiddenFill xmlns:a14="http://schemas.microsoft.com/office/drawing/2010/main">
                <a:solidFill>
                  <a:srgbClr val="FFFFFF"/>
                </a:solidFill>
              </a14:hiddenFill>
            </a:ext>
          </a:extLst>
        </p:spPr>
      </p:pic>
      <p:pic>
        <p:nvPicPr>
          <p:cNvPr id="10" name="Resim 9">
            <a:extLst>
              <a:ext uri="{FF2B5EF4-FFF2-40B4-BE49-F238E27FC236}">
                <a16:creationId xmlns:a16="http://schemas.microsoft.com/office/drawing/2014/main" xmlns="" id="{710BFD13-BE26-48F7-9C0D-56296D7650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16656" y="93696"/>
            <a:ext cx="1276554" cy="1276554"/>
          </a:xfrm>
          <a:prstGeom prst="rect">
            <a:avLst/>
          </a:prstGeom>
        </p:spPr>
      </p:pic>
      <p:sp>
        <p:nvSpPr>
          <p:cNvPr id="14" name="Unvan 1">
            <a:extLst>
              <a:ext uri="{FF2B5EF4-FFF2-40B4-BE49-F238E27FC236}">
                <a16:creationId xmlns:a16="http://schemas.microsoft.com/office/drawing/2014/main" xmlns="" id="{58D59848-6F6A-4C3D-9FFA-51D0C1252566}"/>
              </a:ext>
            </a:extLst>
          </p:cNvPr>
          <p:cNvSpPr txBox="1">
            <a:spLocks/>
          </p:cNvSpPr>
          <p:nvPr/>
        </p:nvSpPr>
        <p:spPr>
          <a:xfrm>
            <a:off x="1491952" y="4587240"/>
            <a:ext cx="10243127" cy="1357710"/>
          </a:xfrm>
          <a:prstGeom prst="rect">
            <a:avLst/>
          </a:prstGeom>
          <a:solidFill>
            <a:srgbClr val="FFFF00"/>
          </a:solidFill>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tr-TR" sz="3200" b="1" dirty="0">
                <a:solidFill>
                  <a:srgbClr val="002060"/>
                </a:solidFill>
              </a:rPr>
              <a:t>ELAZIĞ KAYA KARAKAYA FEN LİSESİ </a:t>
            </a:r>
          </a:p>
          <a:p>
            <a:r>
              <a:rPr lang="tr-TR" sz="3200" b="1" dirty="0">
                <a:solidFill>
                  <a:srgbClr val="002060"/>
                </a:solidFill>
              </a:rPr>
              <a:t>&amp;</a:t>
            </a:r>
          </a:p>
          <a:p>
            <a:r>
              <a:rPr lang="tr-TR" sz="3200" b="1" dirty="0">
                <a:solidFill>
                  <a:srgbClr val="FF0000"/>
                </a:solidFill>
              </a:rPr>
              <a:t>KAYSERİ TOMARZA FEN LİSESİ</a:t>
            </a:r>
          </a:p>
        </p:txBody>
      </p:sp>
    </p:spTree>
    <p:extLst>
      <p:ext uri="{BB962C8B-B14F-4D97-AF65-F5344CB8AC3E}">
        <p14:creationId xmlns:p14="http://schemas.microsoft.com/office/powerpoint/2010/main" val="41999755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D293AF42-AE5C-43E9-8E92-2A665A9ED428}"/>
              </a:ext>
            </a:extLst>
          </p:cNvPr>
          <p:cNvSpPr>
            <a:spLocks noGrp="1"/>
          </p:cNvSpPr>
          <p:nvPr>
            <p:ph idx="1"/>
          </p:nvPr>
        </p:nvSpPr>
        <p:spPr>
          <a:xfrm>
            <a:off x="838200" y="728344"/>
            <a:ext cx="10515600" cy="4940935"/>
          </a:xfrm>
          <a:solidFill>
            <a:srgbClr val="FFFF00"/>
          </a:solidFill>
        </p:spPr>
        <p:txBody>
          <a:bodyPr>
            <a:normAutofit/>
          </a:bodyPr>
          <a:lstStyle/>
          <a:p>
            <a:pPr algn="ctr"/>
            <a:endParaRPr lang="tr-TR" sz="3000" b="1" dirty="0"/>
          </a:p>
          <a:p>
            <a:pPr algn="ctr"/>
            <a:endParaRPr lang="tr-TR" sz="3000" b="1" dirty="0"/>
          </a:p>
          <a:p>
            <a:pPr algn="ctr"/>
            <a:endParaRPr lang="tr-TR" sz="3600" b="1" dirty="0"/>
          </a:p>
          <a:p>
            <a:pPr algn="ctr"/>
            <a:r>
              <a:rPr lang="tr-TR" sz="3600" b="1" dirty="0"/>
              <a:t>YAPILACAK ORTAK ÇALIŞMALAR</a:t>
            </a:r>
          </a:p>
        </p:txBody>
      </p:sp>
    </p:spTree>
    <p:extLst>
      <p:ext uri="{BB962C8B-B14F-4D97-AF65-F5344CB8AC3E}">
        <p14:creationId xmlns:p14="http://schemas.microsoft.com/office/powerpoint/2010/main" val="38028351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34645"/>
            <a:ext cx="10515600" cy="437515"/>
          </a:xfrm>
          <a:solidFill>
            <a:srgbClr val="FFFF00"/>
          </a:solidFill>
        </p:spPr>
        <p:txBody>
          <a:bodyPr>
            <a:noAutofit/>
          </a:bodyPr>
          <a:lstStyle/>
          <a:p>
            <a:r>
              <a:rPr lang="tr-TR" sz="2400" b="1" dirty="0"/>
              <a:t>OKULLARIN ORTAK ÇALIŞMA YAPACAKLARI KONU BAŞLIKLARI</a:t>
            </a:r>
          </a:p>
        </p:txBody>
      </p:sp>
      <p:sp>
        <p:nvSpPr>
          <p:cNvPr id="3" name="İçerik Yer Tutucusu 2"/>
          <p:cNvSpPr>
            <a:spLocks noGrp="1"/>
          </p:cNvSpPr>
          <p:nvPr>
            <p:ph idx="1"/>
          </p:nvPr>
        </p:nvSpPr>
        <p:spPr>
          <a:xfrm>
            <a:off x="838200" y="772160"/>
            <a:ext cx="10515600" cy="5404803"/>
          </a:xfrm>
        </p:spPr>
        <p:txBody>
          <a:bodyPr>
            <a:normAutofit fontScale="70000" lnSpcReduction="20000"/>
          </a:bodyPr>
          <a:lstStyle/>
          <a:p>
            <a:pPr marL="0" indent="0">
              <a:buNone/>
            </a:pPr>
            <a:r>
              <a:rPr lang="tr-TR" dirty="0"/>
              <a:t> </a:t>
            </a:r>
          </a:p>
          <a:p>
            <a:pPr marL="514350" lvl="0" indent="-514350">
              <a:buFont typeface="+mj-lt"/>
              <a:buAutoNum type="arabicPeriod"/>
            </a:pPr>
            <a:r>
              <a:rPr lang="tr-TR" sz="3100" b="1" dirty="0"/>
              <a:t>Akademik başarıyı artırma çalışmalarını ortaklaşa planlama ve uygulama,</a:t>
            </a:r>
          </a:p>
          <a:p>
            <a:pPr marL="514350" lvl="0" indent="-514350">
              <a:buFont typeface="+mj-lt"/>
              <a:buAutoNum type="arabicPeriod"/>
            </a:pPr>
            <a:endParaRPr lang="tr-TR" sz="3100" dirty="0"/>
          </a:p>
          <a:p>
            <a:pPr marL="514350" lvl="0" indent="-514350">
              <a:buFont typeface="+mj-lt"/>
              <a:buAutoNum type="arabicPeriod"/>
            </a:pPr>
            <a:r>
              <a:rPr lang="tr-TR" sz="3100" dirty="0"/>
              <a:t>Öğretmenlere yönelik ortak eğitimler düzenleme,</a:t>
            </a:r>
          </a:p>
          <a:p>
            <a:pPr marL="514350" lvl="0" indent="-514350">
              <a:buFont typeface="+mj-lt"/>
              <a:buAutoNum type="arabicPeriod"/>
            </a:pPr>
            <a:endParaRPr lang="tr-TR" sz="3100" dirty="0"/>
          </a:p>
          <a:p>
            <a:pPr marL="514350" lvl="0" indent="-514350">
              <a:buFont typeface="+mj-lt"/>
              <a:buAutoNum type="arabicPeriod"/>
            </a:pPr>
            <a:r>
              <a:rPr lang="tr-TR" sz="3100" b="1" dirty="0"/>
              <a:t>Patent, faydalı model, marka, tasarım tescili alma sürecinde </a:t>
            </a:r>
            <a:r>
              <a:rPr lang="tr-TR" sz="3100" b="1" dirty="0" err="1"/>
              <a:t>işbirlikli</a:t>
            </a:r>
            <a:r>
              <a:rPr lang="tr-TR" sz="3100" b="1" dirty="0"/>
              <a:t> çalışmalar yürütme,</a:t>
            </a:r>
          </a:p>
          <a:p>
            <a:pPr marL="514350" lvl="0" indent="-514350">
              <a:buFont typeface="+mj-lt"/>
              <a:buAutoNum type="arabicPeriod"/>
            </a:pPr>
            <a:endParaRPr lang="tr-TR" sz="3100" dirty="0"/>
          </a:p>
          <a:p>
            <a:pPr marL="514350" lvl="0" indent="-514350">
              <a:buFont typeface="+mj-lt"/>
              <a:buAutoNum type="arabicPeriod"/>
            </a:pPr>
            <a:r>
              <a:rPr lang="tr-TR" sz="3100" dirty="0"/>
              <a:t>Destekleme ve Yetiştirme Kurslarına yönelik ortak çalışmalar yürütme,</a:t>
            </a:r>
          </a:p>
          <a:p>
            <a:pPr marL="514350" lvl="0" indent="-514350">
              <a:buFont typeface="+mj-lt"/>
              <a:buAutoNum type="arabicPeriod"/>
            </a:pPr>
            <a:endParaRPr lang="tr-TR" sz="3100" dirty="0"/>
          </a:p>
          <a:p>
            <a:pPr marL="514350" lvl="0" indent="-514350">
              <a:buFont typeface="+mj-lt"/>
              <a:buAutoNum type="arabicPeriod"/>
            </a:pPr>
            <a:r>
              <a:rPr lang="tr-TR" sz="3100" b="1" dirty="0"/>
              <a:t>Zümrelerin kullandığı öğretim yöntem ve tekniklerine yönelik paylaşımda bulunma,</a:t>
            </a:r>
          </a:p>
          <a:p>
            <a:pPr marL="514350" lvl="0" indent="-514350">
              <a:buFont typeface="+mj-lt"/>
              <a:buAutoNum type="arabicPeriod"/>
            </a:pPr>
            <a:endParaRPr lang="tr-TR" sz="3100" dirty="0"/>
          </a:p>
          <a:p>
            <a:pPr marL="514350" lvl="0" indent="-514350">
              <a:buFont typeface="+mj-lt"/>
              <a:buAutoNum type="arabicPeriod"/>
            </a:pPr>
            <a:r>
              <a:rPr lang="tr-TR" sz="3100" dirty="0"/>
              <a:t>Toplum hizmeti çalışmaları ve sosyal sorumluluk projeleri yürütme.</a:t>
            </a:r>
          </a:p>
          <a:p>
            <a:pPr marL="0" lvl="0" indent="0">
              <a:lnSpc>
                <a:spcPct val="100000"/>
              </a:lnSpc>
              <a:spcBef>
                <a:spcPts val="0"/>
              </a:spcBef>
              <a:buNone/>
            </a:pPr>
            <a:r>
              <a:rPr lang="tr-TR" sz="3100" cap="all" dirty="0">
                <a:ln w="3175" cmpd="sng">
                  <a:noFill/>
                </a:ln>
                <a:solidFill>
                  <a:prstClr val="black"/>
                </a:solidFill>
                <a:latin typeface="Century Gothic" panose="020B0502020202020204"/>
                <a:ea typeface="+mj-ea"/>
                <a:cs typeface="+mj-cs"/>
              </a:rPr>
              <a:t/>
            </a:r>
            <a:br>
              <a:rPr lang="tr-TR" sz="3100" cap="all" dirty="0">
                <a:ln w="3175" cmpd="sng">
                  <a:noFill/>
                </a:ln>
                <a:solidFill>
                  <a:prstClr val="black"/>
                </a:solidFill>
                <a:latin typeface="Century Gothic" panose="020B0502020202020204"/>
                <a:ea typeface="+mj-ea"/>
                <a:cs typeface="+mj-cs"/>
              </a:rPr>
            </a:br>
            <a:endParaRPr lang="tr-TR" sz="3100" dirty="0">
              <a:solidFill>
                <a:prstClr val="black"/>
              </a:solidFill>
              <a:latin typeface="Comic "/>
            </a:endParaRPr>
          </a:p>
          <a:p>
            <a:endParaRPr lang="tr-TR" dirty="0"/>
          </a:p>
        </p:txBody>
      </p:sp>
    </p:spTree>
    <p:extLst>
      <p:ext uri="{BB962C8B-B14F-4D97-AF65-F5344CB8AC3E}">
        <p14:creationId xmlns:p14="http://schemas.microsoft.com/office/powerpoint/2010/main" val="21810376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C9B4F5AF-A236-4F31-9B70-B6C60AEE30C0}"/>
              </a:ext>
            </a:extLst>
          </p:cNvPr>
          <p:cNvSpPr>
            <a:spLocks noGrp="1"/>
          </p:cNvSpPr>
          <p:nvPr>
            <p:ph type="title"/>
          </p:nvPr>
        </p:nvSpPr>
        <p:spPr>
          <a:xfrm>
            <a:off x="838200" y="365125"/>
            <a:ext cx="10515600" cy="427355"/>
          </a:xfrm>
          <a:solidFill>
            <a:srgbClr val="FFFF00"/>
          </a:solidFill>
        </p:spPr>
        <p:txBody>
          <a:bodyPr>
            <a:normAutofit fontScale="90000"/>
          </a:bodyPr>
          <a:lstStyle/>
          <a:p>
            <a:r>
              <a:rPr lang="tr-TR" sz="2800" b="1" dirty="0"/>
              <a:t/>
            </a:r>
            <a:br>
              <a:rPr lang="tr-TR" sz="2800" b="1" dirty="0"/>
            </a:br>
            <a:r>
              <a:rPr lang="tr-TR" sz="2800" b="1" dirty="0"/>
              <a:t/>
            </a:r>
            <a:br>
              <a:rPr lang="tr-TR" sz="2800" b="1" dirty="0"/>
            </a:br>
            <a:r>
              <a:rPr lang="tr-TR" sz="2800" b="1" dirty="0"/>
              <a:t>ETKİNLİK TAKVİMİ1</a:t>
            </a:r>
            <a:r>
              <a:rPr lang="tr-TR" dirty="0"/>
              <a:t/>
            </a:r>
            <a:br>
              <a:rPr lang="tr-TR" dirty="0"/>
            </a:br>
            <a:endParaRPr lang="tr-TR" dirty="0"/>
          </a:p>
        </p:txBody>
      </p:sp>
      <p:sp>
        <p:nvSpPr>
          <p:cNvPr id="3" name="İçerik Yer Tutucusu 2">
            <a:extLst>
              <a:ext uri="{FF2B5EF4-FFF2-40B4-BE49-F238E27FC236}">
                <a16:creationId xmlns:a16="http://schemas.microsoft.com/office/drawing/2014/main" xmlns="" id="{EC15FB51-4606-4D8B-AB1F-FE912FE8535D}"/>
              </a:ext>
            </a:extLst>
          </p:cNvPr>
          <p:cNvSpPr>
            <a:spLocks noGrp="1"/>
          </p:cNvSpPr>
          <p:nvPr>
            <p:ph idx="1"/>
          </p:nvPr>
        </p:nvSpPr>
        <p:spPr>
          <a:xfrm>
            <a:off x="838200" y="955040"/>
            <a:ext cx="10515600" cy="5221923"/>
          </a:xfrm>
        </p:spPr>
        <p:txBody>
          <a:bodyPr>
            <a:normAutofit fontScale="85000" lnSpcReduction="10000"/>
          </a:bodyPr>
          <a:lstStyle/>
          <a:p>
            <a:pPr marL="514350" indent="-514350">
              <a:buFont typeface="+mj-lt"/>
              <a:buAutoNum type="arabicPeriod"/>
            </a:pPr>
            <a:r>
              <a:rPr lang="tr-TR" b="1" dirty="0"/>
              <a:t>Ortak okulların okul yöneticileri ve zümre öğretmenlerinin katıldığı çevrim içi toplantılar ile okulun durumu ve yapılan çalışmalar hakkında bilgi paylaşımında bulunulması,</a:t>
            </a:r>
          </a:p>
          <a:p>
            <a:pPr marL="514350" indent="-514350">
              <a:buFont typeface="+mj-lt"/>
              <a:buAutoNum type="arabicPeriod"/>
            </a:pPr>
            <a:endParaRPr lang="tr-TR" dirty="0"/>
          </a:p>
          <a:p>
            <a:pPr marL="514350" indent="-514350">
              <a:buFont typeface="+mj-lt"/>
              <a:buAutoNum type="arabicPeriod"/>
            </a:pPr>
            <a:r>
              <a:rPr lang="tr-TR" dirty="0"/>
              <a:t>Ortak okul koordinatörlerinin belirlenmesi,</a:t>
            </a:r>
          </a:p>
          <a:p>
            <a:pPr marL="514350" indent="-514350">
              <a:buFont typeface="+mj-lt"/>
              <a:buAutoNum type="arabicPeriod"/>
            </a:pPr>
            <a:endParaRPr lang="tr-TR" dirty="0"/>
          </a:p>
          <a:p>
            <a:pPr marL="514350" indent="-514350">
              <a:buFont typeface="+mj-lt"/>
              <a:buAutoNum type="arabicPeriod"/>
            </a:pPr>
            <a:r>
              <a:rPr lang="tr-TR" b="1" dirty="0"/>
              <a:t>Ortak zümre toplantıları yapılarak zümreler tarafından yapılacak çalışmaları koordine edecek ortak zümre başkanlarının belirlenmesi</a:t>
            </a:r>
          </a:p>
          <a:p>
            <a:pPr marL="514350" indent="-514350">
              <a:buFont typeface="+mj-lt"/>
              <a:buAutoNum type="arabicPeriod"/>
            </a:pPr>
            <a:endParaRPr lang="tr-TR" dirty="0"/>
          </a:p>
          <a:p>
            <a:pPr marL="514350" indent="-514350">
              <a:buFont typeface="+mj-lt"/>
              <a:buAutoNum type="arabicPeriod"/>
            </a:pPr>
            <a:r>
              <a:rPr lang="tr-TR" dirty="0"/>
              <a:t>Okulların, zümre öğretmenlerinin ortak yapacakları faaliyetlere yönelik hedef ve performans göstergesi belirtilerek ortak eylem planlarının* hazırlaması</a:t>
            </a:r>
          </a:p>
          <a:p>
            <a:pPr marL="514350" indent="-514350">
              <a:buFont typeface="+mj-lt"/>
              <a:buAutoNum type="arabicPeriod"/>
            </a:pPr>
            <a:endParaRPr lang="tr-TR" dirty="0"/>
          </a:p>
          <a:p>
            <a:pPr marL="514350" indent="-514350">
              <a:buFont typeface="+mj-lt"/>
              <a:buAutoNum type="arabicPeriod"/>
            </a:pPr>
            <a:r>
              <a:rPr lang="tr-TR" b="1" dirty="0"/>
              <a:t>Okulların hazırladıkları ortak eylem planlarının I. grup okullarca ilçe/il millî eğitim müdürlükleri üzerinden Ortaöğretim Genel Müdürlüğüne gönderilmesi</a:t>
            </a:r>
          </a:p>
        </p:txBody>
      </p:sp>
    </p:spTree>
    <p:extLst>
      <p:ext uri="{BB962C8B-B14F-4D97-AF65-F5344CB8AC3E}">
        <p14:creationId xmlns:p14="http://schemas.microsoft.com/office/powerpoint/2010/main" val="9478458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C9B4F5AF-A236-4F31-9B70-B6C60AEE30C0}"/>
              </a:ext>
            </a:extLst>
          </p:cNvPr>
          <p:cNvSpPr>
            <a:spLocks noGrp="1"/>
          </p:cNvSpPr>
          <p:nvPr>
            <p:ph type="title"/>
          </p:nvPr>
        </p:nvSpPr>
        <p:spPr>
          <a:xfrm>
            <a:off x="838200" y="365125"/>
            <a:ext cx="10515600" cy="427355"/>
          </a:xfrm>
          <a:solidFill>
            <a:srgbClr val="FFFF00"/>
          </a:solidFill>
        </p:spPr>
        <p:txBody>
          <a:bodyPr>
            <a:normAutofit fontScale="90000"/>
          </a:bodyPr>
          <a:lstStyle/>
          <a:p>
            <a:r>
              <a:rPr lang="tr-TR" sz="2800" b="1" dirty="0"/>
              <a:t/>
            </a:r>
            <a:br>
              <a:rPr lang="tr-TR" sz="2800" b="1" dirty="0"/>
            </a:br>
            <a:r>
              <a:rPr lang="tr-TR" sz="2800" b="1" dirty="0"/>
              <a:t/>
            </a:r>
            <a:br>
              <a:rPr lang="tr-TR" sz="2800" b="1" dirty="0"/>
            </a:br>
            <a:r>
              <a:rPr lang="tr-TR" sz="2800" b="1" dirty="0"/>
              <a:t>ETKİNLİK TAKVİMİ2</a:t>
            </a:r>
            <a:r>
              <a:rPr lang="tr-TR" dirty="0"/>
              <a:t/>
            </a:r>
            <a:br>
              <a:rPr lang="tr-TR" dirty="0"/>
            </a:br>
            <a:endParaRPr lang="tr-TR" dirty="0"/>
          </a:p>
        </p:txBody>
      </p:sp>
      <p:sp>
        <p:nvSpPr>
          <p:cNvPr id="3" name="İçerik Yer Tutucusu 2">
            <a:extLst>
              <a:ext uri="{FF2B5EF4-FFF2-40B4-BE49-F238E27FC236}">
                <a16:creationId xmlns:a16="http://schemas.microsoft.com/office/drawing/2014/main" xmlns="" id="{EC15FB51-4606-4D8B-AB1F-FE912FE8535D}"/>
              </a:ext>
            </a:extLst>
          </p:cNvPr>
          <p:cNvSpPr>
            <a:spLocks noGrp="1"/>
          </p:cNvSpPr>
          <p:nvPr>
            <p:ph idx="1"/>
          </p:nvPr>
        </p:nvSpPr>
        <p:spPr>
          <a:xfrm>
            <a:off x="838200" y="955040"/>
            <a:ext cx="10515600" cy="5221923"/>
          </a:xfrm>
        </p:spPr>
        <p:txBody>
          <a:bodyPr>
            <a:normAutofit/>
          </a:bodyPr>
          <a:lstStyle/>
          <a:p>
            <a:pPr marL="514350" indent="-514350">
              <a:buFont typeface="+mj-lt"/>
              <a:buAutoNum type="arabicPeriod"/>
            </a:pPr>
            <a:r>
              <a:rPr lang="tr-TR" sz="2500" b="1" dirty="0"/>
              <a:t>Okulların ortak hazırladıkları eylem planları doğrultusunda ortak çalışmalar yapılması</a:t>
            </a:r>
          </a:p>
          <a:p>
            <a:pPr marL="514350" indent="-514350">
              <a:buFont typeface="+mj-lt"/>
              <a:buAutoNum type="arabicPeriod"/>
            </a:pPr>
            <a:endParaRPr lang="tr-TR" sz="2500" dirty="0"/>
          </a:p>
          <a:p>
            <a:pPr marL="514350" indent="-514350">
              <a:buFont typeface="+mj-lt"/>
              <a:buAutoNum type="arabicPeriod"/>
            </a:pPr>
            <a:r>
              <a:rPr lang="tr-TR" sz="2500" dirty="0"/>
              <a:t>Ortaöğretim Genel Müdürlüğü tarafından “Okul Ortaklığı Programı Değerlendirme </a:t>
            </a:r>
            <a:r>
              <a:rPr lang="tr-TR" sz="2500" dirty="0" err="1"/>
              <a:t>Toplantısı”nın</a:t>
            </a:r>
            <a:r>
              <a:rPr lang="tr-TR" sz="2500" dirty="0"/>
              <a:t> düzenlenmesi</a:t>
            </a:r>
          </a:p>
          <a:p>
            <a:pPr marL="514350" indent="-514350">
              <a:buFont typeface="+mj-lt"/>
              <a:buAutoNum type="arabicPeriod"/>
            </a:pPr>
            <a:endParaRPr lang="tr-TR" sz="2500" dirty="0"/>
          </a:p>
          <a:p>
            <a:pPr marL="514350" indent="-514350">
              <a:buFont typeface="+mj-lt"/>
              <a:buAutoNum type="arabicPeriod"/>
            </a:pPr>
            <a:r>
              <a:rPr lang="tr-TR" sz="2500" b="1" dirty="0"/>
              <a:t>Ortak okullarca;  yapılan çalışmalara yönelik izleme değerlendirme raporlarının hazırlaması</a:t>
            </a:r>
          </a:p>
          <a:p>
            <a:pPr marL="514350" indent="-514350">
              <a:buFont typeface="+mj-lt"/>
              <a:buAutoNum type="arabicPeriod"/>
            </a:pPr>
            <a:endParaRPr lang="tr-TR" sz="2500" dirty="0"/>
          </a:p>
          <a:p>
            <a:pPr marL="514350" indent="-514350">
              <a:buFont typeface="+mj-lt"/>
              <a:buAutoNum type="arabicPeriod"/>
            </a:pPr>
            <a:r>
              <a:rPr lang="tr-TR" sz="2500" dirty="0"/>
              <a:t>Okulların hazırladıkları ortak değerlendirme raporlarının I. grup okullarca ilçe/il millî eğitim müdürlükleri üzerinden Ortaöğretim Genel Müdürlüğüne gönderilmesi</a:t>
            </a:r>
          </a:p>
          <a:p>
            <a:endParaRPr lang="tr-TR" dirty="0"/>
          </a:p>
        </p:txBody>
      </p:sp>
    </p:spTree>
    <p:extLst>
      <p:ext uri="{BB962C8B-B14F-4D97-AF65-F5344CB8AC3E}">
        <p14:creationId xmlns:p14="http://schemas.microsoft.com/office/powerpoint/2010/main" val="22868364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9EADE0EF-B20B-48F1-AF53-0D34B1C23560}"/>
              </a:ext>
            </a:extLst>
          </p:cNvPr>
          <p:cNvSpPr>
            <a:spLocks noGrp="1"/>
          </p:cNvSpPr>
          <p:nvPr>
            <p:ph type="title"/>
          </p:nvPr>
        </p:nvSpPr>
        <p:spPr>
          <a:xfrm>
            <a:off x="838200" y="365125"/>
            <a:ext cx="10515600" cy="701675"/>
          </a:xfrm>
          <a:solidFill>
            <a:srgbClr val="FFFF00"/>
          </a:solidFill>
        </p:spPr>
        <p:txBody>
          <a:bodyPr>
            <a:normAutofit fontScale="90000"/>
          </a:bodyPr>
          <a:lstStyle/>
          <a:p>
            <a:r>
              <a:rPr lang="tr-TR" sz="3100" b="1" dirty="0"/>
              <a:t/>
            </a:r>
            <a:br>
              <a:rPr lang="tr-TR" sz="3100" b="1" dirty="0"/>
            </a:br>
            <a:r>
              <a:rPr lang="tr-TR" sz="3100" b="1" dirty="0"/>
              <a:t>SONUÇ</a:t>
            </a:r>
            <a:r>
              <a:rPr lang="tr-TR" dirty="0"/>
              <a:t/>
            </a:r>
            <a:br>
              <a:rPr lang="tr-TR" dirty="0"/>
            </a:br>
            <a:endParaRPr lang="tr-TR" dirty="0"/>
          </a:p>
        </p:txBody>
      </p:sp>
      <p:sp>
        <p:nvSpPr>
          <p:cNvPr id="3" name="İçerik Yer Tutucusu 2">
            <a:extLst>
              <a:ext uri="{FF2B5EF4-FFF2-40B4-BE49-F238E27FC236}">
                <a16:creationId xmlns:a16="http://schemas.microsoft.com/office/drawing/2014/main" xmlns="" id="{1941E1AB-56F0-4194-9F02-0CB3A7187EA7}"/>
              </a:ext>
            </a:extLst>
          </p:cNvPr>
          <p:cNvSpPr>
            <a:spLocks noGrp="1"/>
          </p:cNvSpPr>
          <p:nvPr>
            <p:ph idx="1"/>
          </p:nvPr>
        </p:nvSpPr>
        <p:spPr>
          <a:xfrm>
            <a:off x="838200" y="1229360"/>
            <a:ext cx="10515600" cy="4947603"/>
          </a:xfrm>
        </p:spPr>
        <p:txBody>
          <a:bodyPr>
            <a:normAutofit lnSpcReduction="10000"/>
          </a:bodyPr>
          <a:lstStyle/>
          <a:p>
            <a:pPr marL="457200" indent="-457200">
              <a:buFont typeface="+mj-lt"/>
              <a:buAutoNum type="arabicPeriod"/>
            </a:pPr>
            <a:r>
              <a:rPr lang="tr-TR" sz="2200" dirty="0"/>
              <a:t>Okul koordinatörlerin belirlenmesi,</a:t>
            </a:r>
          </a:p>
          <a:p>
            <a:pPr marL="457200" indent="-457200">
              <a:buFont typeface="+mj-lt"/>
              <a:buAutoNum type="arabicPeriod"/>
            </a:pPr>
            <a:r>
              <a:rPr lang="tr-TR" sz="2200" dirty="0"/>
              <a:t>Zümre başkanları (meal-</a:t>
            </a:r>
            <a:r>
              <a:rPr lang="tr-TR" sz="2200" dirty="0" err="1"/>
              <a:t>tlf</a:t>
            </a:r>
            <a:r>
              <a:rPr lang="tr-TR" sz="2200" dirty="0"/>
              <a:t> iletişim bilgileri),</a:t>
            </a:r>
          </a:p>
          <a:p>
            <a:pPr marL="457200" indent="-457200">
              <a:buFont typeface="+mj-lt"/>
              <a:buAutoNum type="arabicPeriod"/>
            </a:pPr>
            <a:r>
              <a:rPr lang="tr-TR" sz="2200" dirty="0"/>
              <a:t>Ortak sınav, soru havuzu oluşturma,</a:t>
            </a:r>
          </a:p>
          <a:p>
            <a:pPr marL="457200" indent="-457200">
              <a:buFont typeface="+mj-lt"/>
              <a:buAutoNum type="arabicPeriod"/>
            </a:pPr>
            <a:r>
              <a:rPr lang="tr-TR" sz="2200" dirty="0"/>
              <a:t>Ortak zümre toplantıları, zümre eylem planları,</a:t>
            </a:r>
          </a:p>
          <a:p>
            <a:pPr marL="457200" indent="-457200">
              <a:buFont typeface="+mj-lt"/>
              <a:buAutoNum type="arabicPeriod"/>
            </a:pPr>
            <a:r>
              <a:rPr lang="tr-TR" sz="2200" dirty="0">
                <a:latin typeface="Times New Roman" panose="02020603050405020304" pitchFamily="18" charset="0"/>
                <a:cs typeface="Times New Roman" panose="02020603050405020304" pitchFamily="18" charset="0"/>
              </a:rPr>
              <a:t>Ortak eylem planlarının hedef ve göstergeler koyarak yürütülmesi,</a:t>
            </a:r>
          </a:p>
          <a:p>
            <a:pPr marL="457200" indent="-457200">
              <a:buFont typeface="+mj-lt"/>
              <a:buAutoNum type="arabicPeriod"/>
            </a:pPr>
            <a:r>
              <a:rPr lang="tr-TR" sz="2200" dirty="0"/>
              <a:t>Öğretmenler arası iş birliği ve tecrübe aktarımının artırılması(iletişim),</a:t>
            </a:r>
          </a:p>
          <a:p>
            <a:pPr marL="457200" indent="-457200">
              <a:buFont typeface="+mj-lt"/>
              <a:buAutoNum type="arabicPeriod"/>
            </a:pPr>
            <a:r>
              <a:rPr lang="tr-TR" sz="2200" dirty="0"/>
              <a:t>Proje-paten çalışmaları süreci,</a:t>
            </a:r>
          </a:p>
          <a:p>
            <a:pPr marL="457200" indent="-457200">
              <a:buFont typeface="+mj-lt"/>
              <a:buAutoNum type="arabicPeriod"/>
            </a:pPr>
            <a:r>
              <a:rPr lang="tr-TR" sz="2200" dirty="0"/>
              <a:t>Akademik başarı düzeyi artırmak,</a:t>
            </a:r>
          </a:p>
          <a:p>
            <a:pPr marL="457200" indent="-457200">
              <a:buFont typeface="+mj-lt"/>
              <a:buAutoNum type="arabicPeriod"/>
            </a:pPr>
            <a:r>
              <a:rPr lang="tr-TR" sz="2200" dirty="0"/>
              <a:t>THÇ projeleri ve faaliyetler</a:t>
            </a:r>
          </a:p>
          <a:p>
            <a:pPr marL="457200" indent="-457200">
              <a:buFont typeface="+mj-lt"/>
              <a:buAutoNum type="arabicPeriod"/>
            </a:pPr>
            <a:r>
              <a:rPr lang="tr-TR" sz="2200" dirty="0"/>
              <a:t>İmkanlar dahilinde materyal desteği sağlanması</a:t>
            </a:r>
          </a:p>
          <a:p>
            <a:pPr marL="457200" indent="-457200">
              <a:buFont typeface="+mj-lt"/>
              <a:buAutoNum type="arabicPeriod"/>
            </a:pPr>
            <a:r>
              <a:rPr lang="tr-TR" sz="2200" dirty="0"/>
              <a:t>İnternet sitelerinde ortak okulları ile ilgili bölüm/sekme oluşturulup ortak yapılan çalışmaların paylaşılması</a:t>
            </a:r>
          </a:p>
          <a:p>
            <a:pPr marL="457200" indent="-457200">
              <a:buFont typeface="+mj-lt"/>
              <a:buAutoNum type="arabicPeriod"/>
            </a:pPr>
            <a:endParaRPr lang="tr-TR" sz="2200" dirty="0"/>
          </a:p>
          <a:p>
            <a:pPr>
              <a:buFont typeface="Wingdings" panose="05000000000000000000" pitchFamily="2" charset="2"/>
              <a:buChar char="Ø"/>
            </a:pPr>
            <a:endParaRPr lang="tr-TR" dirty="0"/>
          </a:p>
          <a:p>
            <a:pPr>
              <a:buFont typeface="Wingdings" panose="05000000000000000000" pitchFamily="2" charset="2"/>
              <a:buChar char="Ø"/>
            </a:pPr>
            <a:endParaRPr lang="tr-TR" dirty="0"/>
          </a:p>
          <a:p>
            <a:endParaRPr lang="tr-TR" dirty="0"/>
          </a:p>
        </p:txBody>
      </p:sp>
    </p:spTree>
    <p:extLst>
      <p:ext uri="{BB962C8B-B14F-4D97-AF65-F5344CB8AC3E}">
        <p14:creationId xmlns:p14="http://schemas.microsoft.com/office/powerpoint/2010/main" val="38051191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630555"/>
          </a:xfrm>
          <a:solidFill>
            <a:srgbClr val="FFFF00"/>
          </a:solidFill>
        </p:spPr>
        <p:txBody>
          <a:bodyPr>
            <a:normAutofit/>
          </a:bodyPr>
          <a:lstStyle/>
          <a:p>
            <a:r>
              <a:rPr lang="tr-TR" sz="3200" b="1" dirty="0"/>
              <a:t>PROGRAMIN AMACI</a:t>
            </a:r>
            <a:endParaRPr lang="tr-TR" sz="3200" dirty="0"/>
          </a:p>
        </p:txBody>
      </p:sp>
      <p:sp>
        <p:nvSpPr>
          <p:cNvPr id="3" name="İçerik Yer Tutucusu 2"/>
          <p:cNvSpPr>
            <a:spLocks noGrp="1"/>
          </p:cNvSpPr>
          <p:nvPr>
            <p:ph idx="1"/>
          </p:nvPr>
        </p:nvSpPr>
        <p:spPr/>
        <p:txBody>
          <a:bodyPr>
            <a:normAutofit lnSpcReduction="10000"/>
          </a:bodyPr>
          <a:lstStyle/>
          <a:p>
            <a:pPr marL="0" indent="0">
              <a:buNone/>
            </a:pPr>
            <a:r>
              <a:rPr lang="tr-TR" dirty="0"/>
              <a:t> </a:t>
            </a:r>
          </a:p>
          <a:p>
            <a:pPr marL="0" indent="0" algn="just">
              <a:buNone/>
            </a:pPr>
            <a:r>
              <a:rPr lang="tr-TR" dirty="0"/>
              <a:t>	</a:t>
            </a:r>
            <a:r>
              <a:rPr lang="tr-TR" b="1" i="1" dirty="0"/>
              <a:t>Bu program ile okullar arasındaki iş birliği ve desteği artırarak eğitim öğretim sürecine katkı sağlamak, üreten ve paylaşan dinamik okullar anlayışını geliştirmek, öğrenciler arasında bilgi, kültür, sevgi, saygı, sosyal sorumluluk, yardımlaşma, dayanışma gibi konuları paylaşmak ve geliştirmek özellikle </a:t>
            </a:r>
            <a:r>
              <a:rPr lang="tr-TR" b="1" i="1" dirty="0">
                <a:solidFill>
                  <a:srgbClr val="FF0000"/>
                </a:solidFill>
              </a:rPr>
              <a:t>okullar arasındaki farklılıklar azaltılarak fırsat eşitliğine katkı  </a:t>
            </a:r>
            <a:r>
              <a:rPr lang="tr-TR" b="1" i="1" dirty="0"/>
              <a:t>amaçlanmaktadır. </a:t>
            </a:r>
          </a:p>
          <a:p>
            <a:pPr marL="0" lvl="0" indent="0">
              <a:lnSpc>
                <a:spcPct val="100000"/>
              </a:lnSpc>
              <a:spcBef>
                <a:spcPts val="0"/>
              </a:spcBef>
              <a:buNone/>
            </a:pPr>
            <a:r>
              <a:rPr lang="tr-TR" sz="3200" b="1" cap="all" dirty="0">
                <a:ln w="3175" cmpd="sng">
                  <a:noFill/>
                </a:ln>
                <a:solidFill>
                  <a:prstClr val="black"/>
                </a:solidFill>
                <a:latin typeface="Century Gothic" panose="020B0502020202020204"/>
                <a:ea typeface="+mj-ea"/>
                <a:cs typeface="+mj-cs"/>
              </a:rPr>
              <a:t> </a:t>
            </a:r>
          </a:p>
          <a:p>
            <a:pPr marL="0" lvl="0" indent="0">
              <a:lnSpc>
                <a:spcPct val="100000"/>
              </a:lnSpc>
              <a:spcBef>
                <a:spcPts val="0"/>
              </a:spcBef>
              <a:buNone/>
            </a:pPr>
            <a:r>
              <a:rPr lang="tr-TR" sz="3200" cap="all" dirty="0">
                <a:ln w="3175" cmpd="sng">
                  <a:noFill/>
                </a:ln>
                <a:solidFill>
                  <a:prstClr val="black"/>
                </a:solidFill>
                <a:latin typeface="Century Gothic" panose="020B0502020202020204"/>
                <a:ea typeface="+mj-ea"/>
                <a:cs typeface="+mj-cs"/>
              </a:rPr>
              <a:t/>
            </a:r>
            <a:br>
              <a:rPr lang="tr-TR" sz="3200" cap="all" dirty="0">
                <a:ln w="3175" cmpd="sng">
                  <a:noFill/>
                </a:ln>
                <a:solidFill>
                  <a:prstClr val="black"/>
                </a:solidFill>
                <a:latin typeface="Century Gothic" panose="020B0502020202020204"/>
                <a:ea typeface="+mj-ea"/>
                <a:cs typeface="+mj-cs"/>
              </a:rPr>
            </a:br>
            <a:endParaRPr lang="tr-TR" sz="3200" dirty="0">
              <a:solidFill>
                <a:prstClr val="black"/>
              </a:solidFill>
              <a:latin typeface="Comic "/>
            </a:endParaRPr>
          </a:p>
          <a:p>
            <a:endParaRPr lang="tr-TR" dirty="0"/>
          </a:p>
        </p:txBody>
      </p:sp>
    </p:spTree>
    <p:extLst>
      <p:ext uri="{BB962C8B-B14F-4D97-AF65-F5344CB8AC3E}">
        <p14:creationId xmlns:p14="http://schemas.microsoft.com/office/powerpoint/2010/main" val="3267324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630555"/>
          </a:xfrm>
          <a:solidFill>
            <a:srgbClr val="FFFF00"/>
          </a:solidFill>
        </p:spPr>
        <p:txBody>
          <a:bodyPr>
            <a:normAutofit fontScale="90000"/>
          </a:bodyPr>
          <a:lstStyle/>
          <a:p>
            <a:r>
              <a:rPr lang="tr-TR" b="1" dirty="0"/>
              <a:t>PROGRAMIN KAPSAMI </a:t>
            </a:r>
            <a:endParaRPr lang="tr-TR" sz="3200" dirty="0"/>
          </a:p>
        </p:txBody>
      </p:sp>
      <p:sp>
        <p:nvSpPr>
          <p:cNvPr id="3" name="İçerik Yer Tutucusu 2"/>
          <p:cNvSpPr>
            <a:spLocks noGrp="1"/>
          </p:cNvSpPr>
          <p:nvPr>
            <p:ph idx="1"/>
          </p:nvPr>
        </p:nvSpPr>
        <p:spPr/>
        <p:txBody>
          <a:bodyPr>
            <a:normAutofit lnSpcReduction="10000"/>
          </a:bodyPr>
          <a:lstStyle/>
          <a:p>
            <a:pPr marL="0" indent="0">
              <a:buNone/>
            </a:pPr>
            <a:r>
              <a:rPr lang="tr-TR" dirty="0"/>
              <a:t> </a:t>
            </a:r>
          </a:p>
          <a:p>
            <a:pPr marL="0" indent="0" algn="just">
              <a:buNone/>
            </a:pPr>
            <a:r>
              <a:rPr lang="tr-TR" dirty="0"/>
              <a:t>	</a:t>
            </a:r>
            <a:r>
              <a:rPr lang="tr-TR" b="1" i="1" dirty="0"/>
              <a:t>Okul ortaklığı programı kapsamında okullar bilgi paylaşımı ve ortak çalışmalar yapmalı, çevrim içi ya da yüz yüze toplantılar ve buluşmalar gerçekleştirmelidir. </a:t>
            </a:r>
            <a:r>
              <a:rPr lang="tr-TR" b="1" i="1" dirty="0">
                <a:solidFill>
                  <a:srgbClr val="FF0000"/>
                </a:solidFill>
              </a:rPr>
              <a:t>Akademik, sosyal, kültürel, sanatsal vb. alanlarda başarılı uygulama örnekleri olan okullar, ortak okulu ile çalışılacak konulara uygun olacak şekilde yazılı, görsel ve dijital materyal vb. kaynakları paylaşmalıdır</a:t>
            </a:r>
            <a:r>
              <a:rPr lang="tr-TR" b="1" i="1" dirty="0"/>
              <a:t>.</a:t>
            </a:r>
          </a:p>
          <a:p>
            <a:pPr marL="0" lvl="0" indent="0">
              <a:lnSpc>
                <a:spcPct val="100000"/>
              </a:lnSpc>
              <a:spcBef>
                <a:spcPts val="0"/>
              </a:spcBef>
              <a:buNone/>
            </a:pPr>
            <a:r>
              <a:rPr lang="tr-TR" sz="3200" b="1" cap="all" dirty="0">
                <a:ln w="3175" cmpd="sng">
                  <a:noFill/>
                </a:ln>
                <a:solidFill>
                  <a:prstClr val="black"/>
                </a:solidFill>
                <a:latin typeface="Century Gothic" panose="020B0502020202020204"/>
                <a:ea typeface="+mj-ea"/>
                <a:cs typeface="+mj-cs"/>
              </a:rPr>
              <a:t> </a:t>
            </a:r>
          </a:p>
          <a:p>
            <a:pPr marL="0" lvl="0" indent="0">
              <a:lnSpc>
                <a:spcPct val="100000"/>
              </a:lnSpc>
              <a:spcBef>
                <a:spcPts val="0"/>
              </a:spcBef>
              <a:buNone/>
            </a:pPr>
            <a:r>
              <a:rPr lang="tr-TR" sz="3200" cap="all" dirty="0">
                <a:ln w="3175" cmpd="sng">
                  <a:noFill/>
                </a:ln>
                <a:solidFill>
                  <a:prstClr val="black"/>
                </a:solidFill>
                <a:latin typeface="Century Gothic" panose="020B0502020202020204"/>
                <a:ea typeface="+mj-ea"/>
                <a:cs typeface="+mj-cs"/>
              </a:rPr>
              <a:t/>
            </a:r>
            <a:br>
              <a:rPr lang="tr-TR" sz="3200" cap="all" dirty="0">
                <a:ln w="3175" cmpd="sng">
                  <a:noFill/>
                </a:ln>
                <a:solidFill>
                  <a:prstClr val="black"/>
                </a:solidFill>
                <a:latin typeface="Century Gothic" panose="020B0502020202020204"/>
                <a:ea typeface="+mj-ea"/>
                <a:cs typeface="+mj-cs"/>
              </a:rPr>
            </a:br>
            <a:endParaRPr lang="tr-TR" sz="3200" dirty="0">
              <a:solidFill>
                <a:prstClr val="black"/>
              </a:solidFill>
              <a:latin typeface="Comic "/>
            </a:endParaRPr>
          </a:p>
          <a:p>
            <a:endParaRPr lang="tr-TR" dirty="0"/>
          </a:p>
        </p:txBody>
      </p:sp>
    </p:spTree>
    <p:extLst>
      <p:ext uri="{BB962C8B-B14F-4D97-AF65-F5344CB8AC3E}">
        <p14:creationId xmlns:p14="http://schemas.microsoft.com/office/powerpoint/2010/main" val="23114610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62559"/>
            <a:ext cx="10515600" cy="619761"/>
          </a:xfrm>
          <a:solidFill>
            <a:srgbClr val="FFFF00"/>
          </a:solidFill>
        </p:spPr>
        <p:txBody>
          <a:bodyPr>
            <a:noAutofit/>
          </a:bodyPr>
          <a:lstStyle/>
          <a:p>
            <a:r>
              <a:rPr lang="tr-TR" sz="2200" b="1" i="1" dirty="0"/>
              <a:t>OKUL ORTAKLIĞI PROGRAMI KAPSAMINDAKİ OKULLARIN YAPACAKLARI FAALİYETLER1;</a:t>
            </a:r>
          </a:p>
        </p:txBody>
      </p:sp>
      <p:sp>
        <p:nvSpPr>
          <p:cNvPr id="3" name="İçerik Yer Tutucusu 2"/>
          <p:cNvSpPr>
            <a:spLocks noGrp="1"/>
          </p:cNvSpPr>
          <p:nvPr>
            <p:ph idx="1"/>
          </p:nvPr>
        </p:nvSpPr>
        <p:spPr>
          <a:xfrm>
            <a:off x="838200" y="731678"/>
            <a:ext cx="10515600" cy="5394643"/>
          </a:xfrm>
        </p:spPr>
        <p:txBody>
          <a:bodyPr>
            <a:normAutofit fontScale="25000" lnSpcReduction="20000"/>
          </a:bodyPr>
          <a:lstStyle/>
          <a:p>
            <a:pPr marL="0" indent="0">
              <a:buNone/>
            </a:pPr>
            <a:r>
              <a:rPr lang="tr-TR" dirty="0"/>
              <a:t> </a:t>
            </a:r>
          </a:p>
          <a:p>
            <a:pPr>
              <a:buFont typeface="Wingdings" panose="05000000000000000000" pitchFamily="2" charset="2"/>
              <a:buChar char="Ø"/>
            </a:pPr>
            <a:r>
              <a:rPr lang="tr-TR" sz="8000" b="1" dirty="0"/>
              <a:t>Etkinlik takviminde belirtilen  iş ve işlemlerin yapılması,</a:t>
            </a:r>
          </a:p>
          <a:p>
            <a:pPr>
              <a:buFont typeface="Wingdings" panose="05000000000000000000" pitchFamily="2" charset="2"/>
              <a:buChar char="Ø"/>
            </a:pPr>
            <a:endParaRPr lang="tr-TR" sz="8000" b="1" dirty="0"/>
          </a:p>
          <a:p>
            <a:pPr lvl="0">
              <a:buFont typeface="Wingdings" panose="05000000000000000000" pitchFamily="2" charset="2"/>
              <a:buChar char="Ø"/>
            </a:pPr>
            <a:r>
              <a:rPr lang="tr-TR" sz="8000" dirty="0"/>
              <a:t>Okul ortaklığı programındaki okullar arasında belirlenecek konu başlıklarında çevrim içi ya da yüz yüze bilgi paylaşımlarının ve ortak uygulamaların yapılması,</a:t>
            </a:r>
          </a:p>
          <a:p>
            <a:pPr lvl="0">
              <a:buFont typeface="Wingdings" panose="05000000000000000000" pitchFamily="2" charset="2"/>
              <a:buChar char="Ø"/>
            </a:pPr>
            <a:endParaRPr lang="tr-TR" sz="8000" b="1" dirty="0"/>
          </a:p>
          <a:p>
            <a:pPr lvl="0">
              <a:buFont typeface="Wingdings" panose="05000000000000000000" pitchFamily="2" charset="2"/>
              <a:buChar char="Ø"/>
            </a:pPr>
            <a:r>
              <a:rPr lang="tr-TR" sz="8000" b="1" dirty="0"/>
              <a:t>Ortak okul koordinatörlerinin belirlenmesi, ortak zümre toplantılarının yapılması ve ortak zümre başkanlarının belirlenmesi,</a:t>
            </a:r>
          </a:p>
          <a:p>
            <a:pPr lvl="0">
              <a:buFont typeface="Wingdings" panose="05000000000000000000" pitchFamily="2" charset="2"/>
              <a:buChar char="Ø"/>
            </a:pPr>
            <a:endParaRPr lang="tr-TR" sz="8000" b="1" dirty="0"/>
          </a:p>
          <a:p>
            <a:pPr lvl="0">
              <a:buFont typeface="Wingdings" panose="05000000000000000000" pitchFamily="2" charset="2"/>
              <a:buChar char="Ø"/>
            </a:pPr>
            <a:r>
              <a:rPr lang="tr-TR" sz="8000" dirty="0"/>
              <a:t>Okul ortaklığı programındaki okulların kurumsal internet sitelerinde ortak okulları ile ilgili bölüm/sekme oluşturulup ortak yapılan çalışmaların paylaşılması,</a:t>
            </a:r>
          </a:p>
          <a:p>
            <a:pPr lvl="0">
              <a:buFont typeface="Wingdings" panose="05000000000000000000" pitchFamily="2" charset="2"/>
              <a:buChar char="Ø"/>
            </a:pPr>
            <a:endParaRPr lang="tr-TR" sz="8000" b="1" dirty="0"/>
          </a:p>
          <a:p>
            <a:pPr lvl="0">
              <a:buFont typeface="Wingdings" panose="05000000000000000000" pitchFamily="2" charset="2"/>
              <a:buChar char="Ø"/>
            </a:pPr>
            <a:r>
              <a:rPr lang="tr-TR" sz="8000" b="1" dirty="0"/>
              <a:t>Öğretmenler arası iş birliği ve tecrübe aktarımının artırılması ve materyal paylaşımında bulunabilecekleri ortamların sağlanmasına yönelik çalışmaların yapılması, (e-posta grupları, bilgi ve tecrübe paylaşım grupları, misafir öğretmen uygulaması, ders izleme vb.)</a:t>
            </a:r>
          </a:p>
          <a:p>
            <a:pPr lvl="0">
              <a:buFont typeface="Wingdings" panose="05000000000000000000" pitchFamily="2" charset="2"/>
              <a:buChar char="Ø"/>
            </a:pPr>
            <a:endParaRPr lang="tr-TR" sz="8000" b="1" dirty="0"/>
          </a:p>
          <a:p>
            <a:pPr lvl="0">
              <a:buFont typeface="Wingdings" panose="05000000000000000000" pitchFamily="2" charset="2"/>
              <a:buChar char="Ø"/>
            </a:pPr>
            <a:r>
              <a:rPr lang="en-US" sz="8000" dirty="0" err="1"/>
              <a:t>Okul</a:t>
            </a:r>
            <a:r>
              <a:rPr lang="en-US" sz="8000" dirty="0"/>
              <a:t> </a:t>
            </a:r>
            <a:r>
              <a:rPr lang="en-US" sz="8000" dirty="0" err="1"/>
              <a:t>ortaklığı</a:t>
            </a:r>
            <a:r>
              <a:rPr lang="en-US" sz="8000" dirty="0"/>
              <a:t> </a:t>
            </a:r>
            <a:r>
              <a:rPr lang="en-US" sz="8000" dirty="0" err="1"/>
              <a:t>programındaki</a:t>
            </a:r>
            <a:r>
              <a:rPr lang="en-US" sz="8000" dirty="0"/>
              <a:t> </a:t>
            </a:r>
            <a:r>
              <a:rPr lang="en-US" sz="8000" dirty="0" err="1"/>
              <a:t>okullar</a:t>
            </a:r>
            <a:r>
              <a:rPr lang="en-US" sz="8000" dirty="0"/>
              <a:t> </a:t>
            </a:r>
            <a:r>
              <a:rPr lang="tr-TR" sz="8000" dirty="0"/>
              <a:t>arasında kütüphane, laboratuvar vb. eğitim ortamları için materyal desteği sağlanması,</a:t>
            </a:r>
          </a:p>
        </p:txBody>
      </p:sp>
    </p:spTree>
    <p:extLst>
      <p:ext uri="{BB962C8B-B14F-4D97-AF65-F5344CB8AC3E}">
        <p14:creationId xmlns:p14="http://schemas.microsoft.com/office/powerpoint/2010/main" val="30038671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62560"/>
            <a:ext cx="10515600" cy="518478"/>
          </a:xfrm>
          <a:solidFill>
            <a:srgbClr val="FFFF00"/>
          </a:solidFill>
        </p:spPr>
        <p:txBody>
          <a:bodyPr>
            <a:noAutofit/>
          </a:bodyPr>
          <a:lstStyle/>
          <a:p>
            <a:r>
              <a:rPr lang="tr-TR" sz="2300" b="1" dirty="0"/>
              <a:t>OKUL ORTAKLIĞI PROGRAMI KAPSAMINDAKİ OKULLARIN YAPACAKLARI FAALİYETLER2;</a:t>
            </a:r>
            <a:endParaRPr lang="tr-TR" sz="2300" dirty="0"/>
          </a:p>
        </p:txBody>
      </p:sp>
      <p:sp>
        <p:nvSpPr>
          <p:cNvPr id="3" name="İçerik Yer Tutucusu 2"/>
          <p:cNvSpPr>
            <a:spLocks noGrp="1"/>
          </p:cNvSpPr>
          <p:nvPr>
            <p:ph idx="1"/>
          </p:nvPr>
        </p:nvSpPr>
        <p:spPr>
          <a:xfrm>
            <a:off x="838200" y="681038"/>
            <a:ext cx="10515600" cy="5495925"/>
          </a:xfrm>
        </p:spPr>
        <p:txBody>
          <a:bodyPr>
            <a:normAutofit fontScale="25000" lnSpcReduction="20000"/>
          </a:bodyPr>
          <a:lstStyle/>
          <a:p>
            <a:pPr marL="0" indent="0">
              <a:buNone/>
            </a:pPr>
            <a:r>
              <a:rPr lang="tr-TR" dirty="0"/>
              <a:t> </a:t>
            </a:r>
          </a:p>
          <a:p>
            <a:pPr lvl="0">
              <a:buFont typeface="Wingdings" panose="05000000000000000000" pitchFamily="2" charset="2"/>
              <a:buChar char="Ø"/>
            </a:pPr>
            <a:r>
              <a:rPr lang="en-US" sz="8000" dirty="0" err="1">
                <a:latin typeface="Times New Roman" panose="02020603050405020304" pitchFamily="18" charset="0"/>
                <a:cs typeface="Times New Roman" panose="02020603050405020304" pitchFamily="18" charset="0"/>
              </a:rPr>
              <a:t>Okul</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ortaklığı</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programındaki</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okullar</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tarafından</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yapılacak</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çalışmalar</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için</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hedef</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ve</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performans</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göstergeleri</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belirtilerek</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ortak</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eylem</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planları</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hazırlanması</a:t>
            </a:r>
            <a:r>
              <a:rPr lang="tr-TR" sz="8000" dirty="0">
                <a:latin typeface="Times New Roman" panose="02020603050405020304" pitchFamily="18" charset="0"/>
                <a:cs typeface="Times New Roman" panose="02020603050405020304" pitchFamily="18" charset="0"/>
              </a:rPr>
              <a:t>,</a:t>
            </a:r>
          </a:p>
          <a:p>
            <a:pPr lvl="0">
              <a:buFont typeface="Wingdings" panose="05000000000000000000" pitchFamily="2" charset="2"/>
              <a:buChar char="Ø"/>
            </a:pPr>
            <a:endParaRPr lang="tr-TR" sz="8000" b="1" dirty="0">
              <a:latin typeface="Times New Roman" panose="02020603050405020304" pitchFamily="18" charset="0"/>
              <a:cs typeface="Times New Roman" panose="02020603050405020304" pitchFamily="18" charset="0"/>
            </a:endParaRPr>
          </a:p>
          <a:p>
            <a:pPr lvl="0">
              <a:buFont typeface="Wingdings" panose="05000000000000000000" pitchFamily="2" charset="2"/>
              <a:buChar char="Ø"/>
            </a:pPr>
            <a:r>
              <a:rPr lang="tr-TR" sz="8000" b="1" dirty="0">
                <a:latin typeface="Times New Roman" panose="02020603050405020304" pitchFamily="18" charset="0"/>
                <a:cs typeface="Times New Roman" panose="02020603050405020304" pitchFamily="18" charset="0"/>
              </a:rPr>
              <a:t>Ortak eylem planlarının hedef ve göstergeler koyarak yürütülmesi,</a:t>
            </a:r>
          </a:p>
          <a:p>
            <a:pPr lvl="0">
              <a:buFont typeface="Wingdings" panose="05000000000000000000" pitchFamily="2" charset="2"/>
              <a:buChar char="Ø"/>
            </a:pPr>
            <a:endParaRPr lang="tr-TR" sz="8000" b="1" dirty="0">
              <a:latin typeface="Times New Roman" panose="02020603050405020304" pitchFamily="18" charset="0"/>
              <a:cs typeface="Times New Roman" panose="02020603050405020304" pitchFamily="18" charset="0"/>
            </a:endParaRPr>
          </a:p>
          <a:p>
            <a:pPr lvl="0">
              <a:buFont typeface="Wingdings" panose="05000000000000000000" pitchFamily="2" charset="2"/>
              <a:buChar char="Ø"/>
            </a:pPr>
            <a:r>
              <a:rPr lang="en-US" sz="8000" dirty="0" err="1">
                <a:latin typeface="Times New Roman" panose="02020603050405020304" pitchFamily="18" charset="0"/>
                <a:cs typeface="Times New Roman" panose="02020603050405020304" pitchFamily="18" charset="0"/>
              </a:rPr>
              <a:t>Okul</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ortaklığı</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programındaki</a:t>
            </a:r>
            <a:r>
              <a:rPr lang="en-US" sz="8000" dirty="0">
                <a:latin typeface="Times New Roman" panose="02020603050405020304" pitchFamily="18" charset="0"/>
                <a:cs typeface="Times New Roman" panose="02020603050405020304" pitchFamily="18" charset="0"/>
              </a:rPr>
              <a:t> </a:t>
            </a:r>
            <a:r>
              <a:rPr lang="tr-TR" sz="8000" dirty="0">
                <a:latin typeface="Times New Roman" panose="02020603050405020304" pitchFamily="18" charset="0"/>
                <a:cs typeface="Times New Roman" panose="02020603050405020304" pitchFamily="18" charset="0"/>
              </a:rPr>
              <a:t>okullar tarafından hazırlanan ortak eylem planlarının Ağustos ayı sonunda il millî eğitim müdürlüklerine gönderilmesi,</a:t>
            </a:r>
          </a:p>
          <a:p>
            <a:pPr lvl="0">
              <a:buFont typeface="Wingdings" panose="05000000000000000000" pitchFamily="2" charset="2"/>
              <a:buChar char="Ø"/>
            </a:pPr>
            <a:endParaRPr lang="tr-TR" sz="8000" b="1" dirty="0">
              <a:latin typeface="Times New Roman" panose="02020603050405020304" pitchFamily="18" charset="0"/>
              <a:cs typeface="Times New Roman" panose="02020603050405020304" pitchFamily="18" charset="0"/>
            </a:endParaRPr>
          </a:p>
          <a:p>
            <a:pPr lvl="0">
              <a:buFont typeface="Wingdings" panose="05000000000000000000" pitchFamily="2" charset="2"/>
              <a:buChar char="Ø"/>
            </a:pPr>
            <a:r>
              <a:rPr lang="en-US" sz="8000" b="1" dirty="0" err="1">
                <a:latin typeface="Times New Roman" panose="02020603050405020304" pitchFamily="18" charset="0"/>
                <a:cs typeface="Times New Roman" panose="02020603050405020304" pitchFamily="18" charset="0"/>
              </a:rPr>
              <a:t>Okul</a:t>
            </a:r>
            <a:r>
              <a:rPr lang="en-US" sz="8000" b="1" dirty="0">
                <a:latin typeface="Times New Roman" panose="02020603050405020304" pitchFamily="18" charset="0"/>
                <a:cs typeface="Times New Roman" panose="02020603050405020304" pitchFamily="18" charset="0"/>
              </a:rPr>
              <a:t> </a:t>
            </a:r>
            <a:r>
              <a:rPr lang="en-US" sz="8000" b="1" dirty="0" err="1">
                <a:latin typeface="Times New Roman" panose="02020603050405020304" pitchFamily="18" charset="0"/>
                <a:cs typeface="Times New Roman" panose="02020603050405020304" pitchFamily="18" charset="0"/>
              </a:rPr>
              <a:t>ortaklığı</a:t>
            </a:r>
            <a:r>
              <a:rPr lang="en-US" sz="8000" b="1" dirty="0">
                <a:latin typeface="Times New Roman" panose="02020603050405020304" pitchFamily="18" charset="0"/>
                <a:cs typeface="Times New Roman" panose="02020603050405020304" pitchFamily="18" charset="0"/>
              </a:rPr>
              <a:t> </a:t>
            </a:r>
            <a:r>
              <a:rPr lang="en-US" sz="8000" b="1" dirty="0" err="1">
                <a:latin typeface="Times New Roman" panose="02020603050405020304" pitchFamily="18" charset="0"/>
                <a:cs typeface="Times New Roman" panose="02020603050405020304" pitchFamily="18" charset="0"/>
              </a:rPr>
              <a:t>programındaki</a:t>
            </a:r>
            <a:r>
              <a:rPr lang="en-US" sz="8000" b="1" dirty="0">
                <a:latin typeface="Times New Roman" panose="02020603050405020304" pitchFamily="18" charset="0"/>
                <a:cs typeface="Times New Roman" panose="02020603050405020304" pitchFamily="18" charset="0"/>
              </a:rPr>
              <a:t> </a:t>
            </a:r>
            <a:r>
              <a:rPr lang="en-US" sz="8000" b="1" dirty="0" err="1">
                <a:latin typeface="Times New Roman" panose="02020603050405020304" pitchFamily="18" charset="0"/>
                <a:cs typeface="Times New Roman" panose="02020603050405020304" pitchFamily="18" charset="0"/>
              </a:rPr>
              <a:t>okullar</a:t>
            </a:r>
            <a:r>
              <a:rPr lang="en-US" sz="8000" b="1" dirty="0">
                <a:latin typeface="Times New Roman" panose="02020603050405020304" pitchFamily="18" charset="0"/>
                <a:cs typeface="Times New Roman" panose="02020603050405020304" pitchFamily="18" charset="0"/>
              </a:rPr>
              <a:t> </a:t>
            </a:r>
            <a:r>
              <a:rPr lang="en-US" sz="8000" b="1" dirty="0" err="1">
                <a:latin typeface="Times New Roman" panose="02020603050405020304" pitchFamily="18" charset="0"/>
                <a:cs typeface="Times New Roman" panose="02020603050405020304" pitchFamily="18" charset="0"/>
              </a:rPr>
              <a:t>tarafından</a:t>
            </a:r>
            <a:r>
              <a:rPr lang="en-US" sz="8000" b="1" dirty="0">
                <a:latin typeface="Times New Roman" panose="02020603050405020304" pitchFamily="18" charset="0"/>
                <a:cs typeface="Times New Roman" panose="02020603050405020304" pitchFamily="18" charset="0"/>
              </a:rPr>
              <a:t> </a:t>
            </a:r>
            <a:r>
              <a:rPr lang="en-US" sz="8000" b="1" dirty="0" err="1">
                <a:latin typeface="Times New Roman" panose="02020603050405020304" pitchFamily="18" charset="0"/>
                <a:cs typeface="Times New Roman" panose="02020603050405020304" pitchFamily="18" charset="0"/>
              </a:rPr>
              <a:t>ortak</a:t>
            </a:r>
            <a:r>
              <a:rPr lang="en-US" sz="8000" b="1" dirty="0">
                <a:latin typeface="Times New Roman" panose="02020603050405020304" pitchFamily="18" charset="0"/>
                <a:cs typeface="Times New Roman" panose="02020603050405020304" pitchFamily="18" charset="0"/>
              </a:rPr>
              <a:t> </a:t>
            </a:r>
            <a:r>
              <a:rPr lang="en-US" sz="8000" b="1" dirty="0" err="1">
                <a:latin typeface="Times New Roman" panose="02020603050405020304" pitchFamily="18" charset="0"/>
                <a:cs typeface="Times New Roman" panose="02020603050405020304" pitchFamily="18" charset="0"/>
              </a:rPr>
              <a:t>hazırlanan</a:t>
            </a:r>
            <a:r>
              <a:rPr lang="en-US" sz="8000" b="1" dirty="0">
                <a:latin typeface="Times New Roman" panose="02020603050405020304" pitchFamily="18" charset="0"/>
                <a:cs typeface="Times New Roman" panose="02020603050405020304" pitchFamily="18" charset="0"/>
              </a:rPr>
              <a:t> </a:t>
            </a:r>
            <a:r>
              <a:rPr lang="en-US" sz="8000" b="1" dirty="0" err="1">
                <a:latin typeface="Times New Roman" panose="02020603050405020304" pitchFamily="18" charset="0"/>
                <a:cs typeface="Times New Roman" panose="02020603050405020304" pitchFamily="18" charset="0"/>
              </a:rPr>
              <a:t>eylem</a:t>
            </a:r>
            <a:r>
              <a:rPr lang="en-US" sz="8000" b="1" dirty="0">
                <a:latin typeface="Times New Roman" panose="02020603050405020304" pitchFamily="18" charset="0"/>
                <a:cs typeface="Times New Roman" panose="02020603050405020304" pitchFamily="18" charset="0"/>
              </a:rPr>
              <a:t> </a:t>
            </a:r>
            <a:r>
              <a:rPr lang="en-US" sz="8000" b="1" dirty="0" err="1">
                <a:latin typeface="Times New Roman" panose="02020603050405020304" pitchFamily="18" charset="0"/>
                <a:cs typeface="Times New Roman" panose="02020603050405020304" pitchFamily="18" charset="0"/>
              </a:rPr>
              <a:t>planları</a:t>
            </a:r>
            <a:r>
              <a:rPr lang="en-US" sz="8000" b="1" dirty="0">
                <a:latin typeface="Times New Roman" panose="02020603050405020304" pitchFamily="18" charset="0"/>
                <a:cs typeface="Times New Roman" panose="02020603050405020304" pitchFamily="18" charset="0"/>
              </a:rPr>
              <a:t> </a:t>
            </a:r>
            <a:r>
              <a:rPr lang="en-US" sz="8000" b="1" dirty="0" err="1">
                <a:latin typeface="Times New Roman" panose="02020603050405020304" pitchFamily="18" charset="0"/>
                <a:cs typeface="Times New Roman" panose="02020603050405020304" pitchFamily="18" charset="0"/>
              </a:rPr>
              <a:t>doğrultusunda</a:t>
            </a:r>
            <a:r>
              <a:rPr lang="en-US" sz="8000" b="1" dirty="0">
                <a:latin typeface="Times New Roman" panose="02020603050405020304" pitchFamily="18" charset="0"/>
                <a:cs typeface="Times New Roman" panose="02020603050405020304" pitchFamily="18" charset="0"/>
              </a:rPr>
              <a:t> </a:t>
            </a:r>
            <a:r>
              <a:rPr lang="en-US" sz="8000" b="1" dirty="0" err="1">
                <a:latin typeface="Times New Roman" panose="02020603050405020304" pitchFamily="18" charset="0"/>
                <a:cs typeface="Times New Roman" panose="02020603050405020304" pitchFamily="18" charset="0"/>
              </a:rPr>
              <a:t>yapılan</a:t>
            </a:r>
            <a:r>
              <a:rPr lang="en-US" sz="8000" b="1" dirty="0">
                <a:latin typeface="Times New Roman" panose="02020603050405020304" pitchFamily="18" charset="0"/>
                <a:cs typeface="Times New Roman" panose="02020603050405020304" pitchFamily="18" charset="0"/>
              </a:rPr>
              <a:t> </a:t>
            </a:r>
            <a:r>
              <a:rPr lang="en-US" sz="8000" b="1" dirty="0" err="1">
                <a:latin typeface="Times New Roman" panose="02020603050405020304" pitchFamily="18" charset="0"/>
                <a:cs typeface="Times New Roman" panose="02020603050405020304" pitchFamily="18" charset="0"/>
              </a:rPr>
              <a:t>çalışmaların</a:t>
            </a:r>
            <a:r>
              <a:rPr lang="en-US" sz="8000" b="1" dirty="0">
                <a:latin typeface="Times New Roman" panose="02020603050405020304" pitchFamily="18" charset="0"/>
                <a:cs typeface="Times New Roman" panose="02020603050405020304" pitchFamily="18" charset="0"/>
              </a:rPr>
              <a:t> </a:t>
            </a:r>
            <a:r>
              <a:rPr lang="en-US" sz="8000" b="1" dirty="0" err="1">
                <a:latin typeface="Times New Roman" panose="02020603050405020304" pitchFamily="18" charset="0"/>
                <a:cs typeface="Times New Roman" panose="02020603050405020304" pitchFamily="18" charset="0"/>
              </a:rPr>
              <a:t>yer</a:t>
            </a:r>
            <a:r>
              <a:rPr lang="en-US" sz="8000" b="1" dirty="0">
                <a:latin typeface="Times New Roman" panose="02020603050405020304" pitchFamily="18" charset="0"/>
                <a:cs typeface="Times New Roman" panose="02020603050405020304" pitchFamily="18" charset="0"/>
              </a:rPr>
              <a:t> </a:t>
            </a:r>
            <a:r>
              <a:rPr lang="en-US" sz="8000" b="1" dirty="0" err="1">
                <a:latin typeface="Times New Roman" panose="02020603050405020304" pitchFamily="18" charset="0"/>
                <a:cs typeface="Times New Roman" panose="02020603050405020304" pitchFamily="18" charset="0"/>
              </a:rPr>
              <a:t>aldığı</a:t>
            </a:r>
            <a:r>
              <a:rPr lang="en-US" sz="8000" b="1" dirty="0">
                <a:latin typeface="Times New Roman" panose="02020603050405020304" pitchFamily="18" charset="0"/>
                <a:cs typeface="Times New Roman" panose="02020603050405020304" pitchFamily="18" charset="0"/>
              </a:rPr>
              <a:t> </a:t>
            </a:r>
            <a:r>
              <a:rPr lang="en-US" sz="8000" b="1" dirty="0" err="1">
                <a:latin typeface="Times New Roman" panose="02020603050405020304" pitchFamily="18" charset="0"/>
                <a:cs typeface="Times New Roman" panose="02020603050405020304" pitchFamily="18" charset="0"/>
              </a:rPr>
              <a:t>değerlendirme</a:t>
            </a:r>
            <a:r>
              <a:rPr lang="en-US" sz="8000" b="1" dirty="0">
                <a:latin typeface="Times New Roman" panose="02020603050405020304" pitchFamily="18" charset="0"/>
                <a:cs typeface="Times New Roman" panose="02020603050405020304" pitchFamily="18" charset="0"/>
              </a:rPr>
              <a:t> </a:t>
            </a:r>
            <a:r>
              <a:rPr lang="tr-TR" sz="8000" b="1" dirty="0">
                <a:latin typeface="Times New Roman" panose="02020603050405020304" pitchFamily="18" charset="0"/>
                <a:cs typeface="Times New Roman" panose="02020603050405020304" pitchFamily="18" charset="0"/>
              </a:rPr>
              <a:t>raporlarının hazırlanarak il millî eğitim müdürlüklerine gönderilmesi,</a:t>
            </a:r>
          </a:p>
          <a:p>
            <a:pPr lvl="0">
              <a:buFont typeface="Wingdings" panose="05000000000000000000" pitchFamily="2" charset="2"/>
              <a:buChar char="Ø"/>
            </a:pPr>
            <a:endParaRPr lang="tr-TR" sz="8000" b="1" dirty="0">
              <a:latin typeface="Times New Roman" panose="02020603050405020304" pitchFamily="18" charset="0"/>
              <a:cs typeface="Times New Roman" panose="02020603050405020304" pitchFamily="18" charset="0"/>
            </a:endParaRPr>
          </a:p>
          <a:p>
            <a:pPr lvl="0">
              <a:buFont typeface="Wingdings" panose="05000000000000000000" pitchFamily="2" charset="2"/>
              <a:buChar char="Ø"/>
            </a:pPr>
            <a:r>
              <a:rPr lang="tr-TR" sz="8000" dirty="0">
                <a:latin typeface="Times New Roman" panose="02020603050405020304" pitchFamily="18" charset="0"/>
                <a:cs typeface="Times New Roman" panose="02020603050405020304" pitchFamily="18" charset="0"/>
              </a:rPr>
              <a:t>Yapılacak çalışmalar, siyasi, reklam içerikli, genel ahlak kurallarına ve toplum yapısına aykırı vb. unsurlardan uzak olması, </a:t>
            </a:r>
          </a:p>
          <a:p>
            <a:pPr lvl="0">
              <a:buFont typeface="Wingdings" panose="05000000000000000000" pitchFamily="2" charset="2"/>
              <a:buChar char="Ø"/>
            </a:pPr>
            <a:endParaRPr lang="tr-TR" sz="8000" b="1" dirty="0">
              <a:latin typeface="Times New Roman" panose="02020603050405020304" pitchFamily="18" charset="0"/>
              <a:cs typeface="Times New Roman" panose="02020603050405020304" pitchFamily="18" charset="0"/>
            </a:endParaRPr>
          </a:p>
          <a:p>
            <a:pPr lvl="0">
              <a:buFont typeface="Wingdings" panose="05000000000000000000" pitchFamily="2" charset="2"/>
              <a:buChar char="Ø"/>
            </a:pPr>
            <a:r>
              <a:rPr lang="tr-TR" sz="8000" b="1" dirty="0">
                <a:latin typeface="Times New Roman" panose="02020603050405020304" pitchFamily="18" charset="0"/>
                <a:cs typeface="Times New Roman" panose="02020603050405020304" pitchFamily="18" charset="0"/>
              </a:rPr>
              <a:t>Bir sonraki eğitim öğretim yılında yapılacak faaliyetlerin izleme değerlendirme sonucuna göre yeniden planlamasıdır.</a:t>
            </a:r>
          </a:p>
          <a:p>
            <a:pPr marL="0" lvl="0" indent="0">
              <a:lnSpc>
                <a:spcPct val="100000"/>
              </a:lnSpc>
              <a:spcBef>
                <a:spcPts val="0"/>
              </a:spcBef>
              <a:buNone/>
            </a:pPr>
            <a:r>
              <a:rPr lang="tr-TR" sz="3200" cap="all" dirty="0">
                <a:ln w="3175" cmpd="sng">
                  <a:noFill/>
                </a:ln>
                <a:solidFill>
                  <a:prstClr val="black"/>
                </a:solidFill>
                <a:latin typeface="Century Gothic" panose="020B0502020202020204"/>
                <a:ea typeface="+mj-ea"/>
                <a:cs typeface="+mj-cs"/>
              </a:rPr>
              <a:t/>
            </a:r>
            <a:br>
              <a:rPr lang="tr-TR" sz="3200" cap="all" dirty="0">
                <a:ln w="3175" cmpd="sng">
                  <a:noFill/>
                </a:ln>
                <a:solidFill>
                  <a:prstClr val="black"/>
                </a:solidFill>
                <a:latin typeface="Century Gothic" panose="020B0502020202020204"/>
                <a:ea typeface="+mj-ea"/>
                <a:cs typeface="+mj-cs"/>
              </a:rPr>
            </a:br>
            <a:endParaRPr lang="tr-TR" sz="3200" dirty="0">
              <a:solidFill>
                <a:prstClr val="black"/>
              </a:solidFill>
              <a:latin typeface="Comic "/>
            </a:endParaRPr>
          </a:p>
          <a:p>
            <a:endParaRPr lang="tr-TR" dirty="0"/>
          </a:p>
        </p:txBody>
      </p:sp>
    </p:spTree>
    <p:extLst>
      <p:ext uri="{BB962C8B-B14F-4D97-AF65-F5344CB8AC3E}">
        <p14:creationId xmlns:p14="http://schemas.microsoft.com/office/powerpoint/2010/main" val="16651376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223520"/>
            <a:ext cx="10515600" cy="457518"/>
          </a:xfrm>
          <a:solidFill>
            <a:srgbClr val="FFFF00"/>
          </a:solidFill>
        </p:spPr>
        <p:txBody>
          <a:bodyPr>
            <a:normAutofit/>
          </a:bodyPr>
          <a:lstStyle/>
          <a:p>
            <a:r>
              <a:rPr lang="tr-TR" sz="2500" b="1" dirty="0"/>
              <a:t>OKULLARIN ORTAK ÇALIŞMA KAPSAMINDA YAPACAKLARI ÖRNEK FAALİYETLER1</a:t>
            </a:r>
          </a:p>
        </p:txBody>
      </p:sp>
      <p:sp>
        <p:nvSpPr>
          <p:cNvPr id="3" name="İçerik Yer Tutucusu 2"/>
          <p:cNvSpPr>
            <a:spLocks noGrp="1"/>
          </p:cNvSpPr>
          <p:nvPr>
            <p:ph idx="1"/>
          </p:nvPr>
        </p:nvSpPr>
        <p:spPr>
          <a:xfrm>
            <a:off x="838200" y="681038"/>
            <a:ext cx="10515600" cy="5597843"/>
          </a:xfrm>
        </p:spPr>
        <p:txBody>
          <a:bodyPr>
            <a:normAutofit fontScale="47500" lnSpcReduction="20000"/>
          </a:bodyPr>
          <a:lstStyle/>
          <a:p>
            <a:pPr marL="514350" lvl="0" indent="-514350">
              <a:buFont typeface="+mj-lt"/>
              <a:buAutoNum type="arabicPeriod"/>
            </a:pPr>
            <a:endParaRPr lang="tr-TR" sz="3200" dirty="0"/>
          </a:p>
          <a:p>
            <a:pPr marL="514350" lvl="0" indent="-514350">
              <a:buFont typeface="+mj-lt"/>
              <a:buAutoNum type="arabicPeriod"/>
            </a:pPr>
            <a:r>
              <a:rPr lang="tr-TR" sz="4600" b="1" dirty="0"/>
              <a:t>Ortak soru ve materyal havuzu oluşturma,</a:t>
            </a:r>
          </a:p>
          <a:p>
            <a:pPr marL="514350" lvl="0" indent="-514350">
              <a:buFont typeface="+mj-lt"/>
              <a:buAutoNum type="arabicPeriod"/>
            </a:pPr>
            <a:endParaRPr lang="tr-TR" sz="4600" dirty="0"/>
          </a:p>
          <a:p>
            <a:pPr marL="514350" lvl="0" indent="-514350">
              <a:buFont typeface="+mj-lt"/>
              <a:buAutoNum type="arabicPeriod"/>
            </a:pPr>
            <a:r>
              <a:rPr lang="tr-TR" sz="4600" dirty="0"/>
              <a:t>Ortak yıllık plan ve ders planı hazırlama ve uygulama,</a:t>
            </a:r>
          </a:p>
          <a:p>
            <a:pPr marL="514350" lvl="0" indent="-514350">
              <a:buFont typeface="+mj-lt"/>
              <a:buAutoNum type="arabicPeriod"/>
            </a:pPr>
            <a:endParaRPr lang="tr-TR" sz="4600" dirty="0"/>
          </a:p>
          <a:p>
            <a:pPr marL="514350" lvl="0" indent="-514350">
              <a:buFont typeface="+mj-lt"/>
              <a:buAutoNum type="arabicPeriod"/>
            </a:pPr>
            <a:r>
              <a:rPr lang="tr-TR" sz="4600" b="1" dirty="0"/>
              <a:t>Proje hazırlama sürecinde </a:t>
            </a:r>
            <a:r>
              <a:rPr lang="tr-TR" sz="4600" b="1" dirty="0" err="1"/>
              <a:t>işbirlikli</a:t>
            </a:r>
            <a:r>
              <a:rPr lang="tr-TR" sz="4600" b="1" dirty="0"/>
              <a:t> çalışmalar gerçekleştirme,</a:t>
            </a:r>
          </a:p>
          <a:p>
            <a:pPr marL="514350" lvl="0" indent="-514350">
              <a:buFont typeface="+mj-lt"/>
              <a:buAutoNum type="arabicPeriod"/>
            </a:pPr>
            <a:endParaRPr lang="tr-TR" sz="4600" dirty="0"/>
          </a:p>
          <a:p>
            <a:pPr marL="514350" lvl="0" indent="-514350">
              <a:buFont typeface="+mj-lt"/>
              <a:buAutoNum type="arabicPeriod"/>
            </a:pPr>
            <a:r>
              <a:rPr lang="tr-TR" sz="4600" dirty="0"/>
              <a:t>Öğrenme eksiklikleri ve kayıplarını gidermeye yönelik okul müdürlüklerince gerçekleştirilen çalışmaları planlama ve yürütme,</a:t>
            </a:r>
          </a:p>
          <a:p>
            <a:pPr marL="514350" lvl="0" indent="-514350">
              <a:buFont typeface="+mj-lt"/>
              <a:buAutoNum type="arabicPeriod"/>
            </a:pPr>
            <a:endParaRPr lang="tr-TR" sz="4600" dirty="0"/>
          </a:p>
          <a:p>
            <a:pPr marL="514350" lvl="0" indent="-514350">
              <a:buFont typeface="+mj-lt"/>
              <a:buAutoNum type="arabicPeriod"/>
            </a:pPr>
            <a:r>
              <a:rPr lang="tr-TR" sz="4600" b="1" dirty="0"/>
              <a:t>Yükseköğretime geçiş sınavlarına hazırlık sürecinde ortak çalışmalar yürütme,</a:t>
            </a:r>
          </a:p>
          <a:p>
            <a:pPr marL="514350" lvl="0" indent="-514350">
              <a:buFont typeface="+mj-lt"/>
              <a:buAutoNum type="arabicPeriod"/>
            </a:pPr>
            <a:endParaRPr lang="tr-TR" sz="4600" dirty="0"/>
          </a:p>
          <a:p>
            <a:pPr marL="514350" lvl="0" indent="-514350">
              <a:buFont typeface="+mj-lt"/>
              <a:buAutoNum type="arabicPeriod"/>
            </a:pPr>
            <a:r>
              <a:rPr lang="tr-TR" sz="4600" dirty="0"/>
              <a:t>Kariyer planlama vb. rehberlik çalışmaları planlama ve uygulama,</a:t>
            </a:r>
          </a:p>
          <a:p>
            <a:pPr marL="514350" lvl="0" indent="-514350">
              <a:buFont typeface="+mj-lt"/>
              <a:buAutoNum type="arabicPeriod"/>
            </a:pPr>
            <a:endParaRPr lang="tr-TR" sz="4600" dirty="0"/>
          </a:p>
          <a:p>
            <a:pPr marL="514350" indent="-514350">
              <a:buFont typeface="+mj-lt"/>
              <a:buAutoNum type="arabicPeriod"/>
            </a:pPr>
            <a:r>
              <a:rPr lang="tr-TR" sz="4600" dirty="0"/>
              <a:t> </a:t>
            </a:r>
            <a:r>
              <a:rPr lang="tr-TR" sz="4600" b="1" dirty="0"/>
              <a:t>Ortak sınav hazırlama,</a:t>
            </a:r>
          </a:p>
          <a:p>
            <a:pPr marL="514350" lvl="0" indent="-514350">
              <a:buFont typeface="+mj-lt"/>
              <a:buAutoNum type="arabicPeriod"/>
            </a:pPr>
            <a:endParaRPr lang="tr-TR" sz="3000" dirty="0"/>
          </a:p>
          <a:p>
            <a:endParaRPr lang="tr-TR" dirty="0"/>
          </a:p>
        </p:txBody>
      </p:sp>
    </p:spTree>
    <p:extLst>
      <p:ext uri="{BB962C8B-B14F-4D97-AF65-F5344CB8AC3E}">
        <p14:creationId xmlns:p14="http://schemas.microsoft.com/office/powerpoint/2010/main" val="8343392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41606"/>
            <a:ext cx="10515600" cy="539432"/>
          </a:xfrm>
          <a:solidFill>
            <a:srgbClr val="FFFF00"/>
          </a:solidFill>
        </p:spPr>
        <p:txBody>
          <a:bodyPr>
            <a:normAutofit/>
          </a:bodyPr>
          <a:lstStyle/>
          <a:p>
            <a:r>
              <a:rPr lang="tr-TR" sz="2500" b="1" dirty="0"/>
              <a:t>OKULLARIN ORTAK ÇALIŞMA KAPSAMINDA YAPACAKLARI ÖRNEK FAALİYETLER2</a:t>
            </a:r>
          </a:p>
        </p:txBody>
      </p:sp>
      <p:sp>
        <p:nvSpPr>
          <p:cNvPr id="3" name="İçerik Yer Tutucusu 2"/>
          <p:cNvSpPr>
            <a:spLocks noGrp="1"/>
          </p:cNvSpPr>
          <p:nvPr>
            <p:ph idx="1"/>
          </p:nvPr>
        </p:nvSpPr>
        <p:spPr>
          <a:xfrm>
            <a:off x="838200" y="681038"/>
            <a:ext cx="10515600" cy="5495925"/>
          </a:xfrm>
        </p:spPr>
        <p:txBody>
          <a:bodyPr>
            <a:normAutofit fontScale="25000" lnSpcReduction="20000"/>
          </a:bodyPr>
          <a:lstStyle/>
          <a:p>
            <a:pPr marL="0" indent="0">
              <a:buNone/>
            </a:pPr>
            <a:r>
              <a:rPr lang="tr-TR" dirty="0"/>
              <a:t> </a:t>
            </a:r>
          </a:p>
          <a:p>
            <a:pPr marL="514350" lvl="0" indent="-514350">
              <a:buFont typeface="+mj-lt"/>
              <a:buAutoNum type="arabicPeriod"/>
            </a:pPr>
            <a:r>
              <a:rPr lang="tr-TR" sz="8800" b="1" dirty="0"/>
              <a:t>Ortak düzey belirleme sınavları yapma, değerlendirme ve sınav sonucuna yönelik yeni planlar yapma,</a:t>
            </a:r>
          </a:p>
          <a:p>
            <a:pPr marL="514350" lvl="0" indent="-514350">
              <a:buFont typeface="+mj-lt"/>
              <a:buAutoNum type="arabicPeriod"/>
            </a:pPr>
            <a:endParaRPr lang="tr-TR" sz="8800" dirty="0"/>
          </a:p>
          <a:p>
            <a:pPr marL="514350" lvl="0" indent="-514350">
              <a:buFont typeface="+mj-lt"/>
              <a:buAutoNum type="arabicPeriod"/>
            </a:pPr>
            <a:r>
              <a:rPr lang="tr-TR" sz="8800" dirty="0"/>
              <a:t>Derslerin teorik öğretimden çok uygulamalı olarak öğretimine yönelik eğitim planlamaları ve uygulamaları yapma,</a:t>
            </a:r>
          </a:p>
          <a:p>
            <a:pPr marL="514350" lvl="0" indent="-514350">
              <a:buFont typeface="+mj-lt"/>
              <a:buAutoNum type="arabicPeriod"/>
            </a:pPr>
            <a:endParaRPr lang="tr-TR" sz="8800" dirty="0"/>
          </a:p>
          <a:p>
            <a:pPr marL="514350" lvl="0" indent="-514350">
              <a:buFont typeface="+mj-lt"/>
              <a:buAutoNum type="arabicPeriod"/>
            </a:pPr>
            <a:r>
              <a:rPr lang="tr-TR" sz="8800" b="1" dirty="0"/>
              <a:t>Okul kütüphanelerinde bulunan kitapların akademik başarıya, olimpiyatlara vb. faaliyetlere hazırlık sürecindeki etkili kullanımına yönelik çalışmalar gerçekleştirme,</a:t>
            </a:r>
          </a:p>
          <a:p>
            <a:pPr marL="514350" lvl="0" indent="-514350">
              <a:buFont typeface="+mj-lt"/>
              <a:buAutoNum type="arabicPeriod"/>
            </a:pPr>
            <a:endParaRPr lang="tr-TR" sz="8800" dirty="0"/>
          </a:p>
          <a:p>
            <a:pPr marL="514350" lvl="0" indent="-514350">
              <a:buFont typeface="+mj-lt"/>
              <a:buAutoNum type="arabicPeriod"/>
            </a:pPr>
            <a:r>
              <a:rPr lang="tr-TR" sz="8800" dirty="0"/>
              <a:t>Okul ve çevre iş birliğini sağlamaya yönelik çalışmalar yürütme,</a:t>
            </a:r>
          </a:p>
          <a:p>
            <a:pPr marL="514350" lvl="0" indent="-514350">
              <a:buFont typeface="+mj-lt"/>
              <a:buAutoNum type="arabicPeriod"/>
            </a:pPr>
            <a:endParaRPr lang="tr-TR" sz="8800" dirty="0"/>
          </a:p>
          <a:p>
            <a:pPr marL="514350" lvl="0" indent="-514350">
              <a:buFont typeface="+mj-lt"/>
              <a:buAutoNum type="arabicPeriod"/>
            </a:pPr>
            <a:r>
              <a:rPr lang="tr-TR" sz="8800" b="1" dirty="0"/>
              <a:t>Kulüp faaliyetlerine yönelik ortak çalışmalar hazırlama ve uygulamalar gerçekleştirme,</a:t>
            </a:r>
          </a:p>
          <a:p>
            <a:pPr marL="514350" lvl="0" indent="-514350">
              <a:buFont typeface="+mj-lt"/>
              <a:buAutoNum type="arabicPeriod"/>
            </a:pPr>
            <a:endParaRPr lang="tr-TR" sz="8800" dirty="0"/>
          </a:p>
          <a:p>
            <a:pPr marL="514350" lvl="0" indent="-514350">
              <a:buFont typeface="+mj-lt"/>
              <a:buAutoNum type="arabicPeriod"/>
            </a:pPr>
            <a:r>
              <a:rPr lang="tr-TR" sz="8800" dirty="0"/>
              <a:t>Ortak toplum hizmeti çalışmaları ve sosyal sorumluluk projeleri planlama ve gerçekleştirme,</a:t>
            </a:r>
          </a:p>
          <a:p>
            <a:pPr marL="0" lvl="0" indent="0">
              <a:lnSpc>
                <a:spcPct val="100000"/>
              </a:lnSpc>
              <a:spcBef>
                <a:spcPts val="0"/>
              </a:spcBef>
              <a:buNone/>
            </a:pPr>
            <a:r>
              <a:rPr lang="tr-TR" sz="3200" cap="all" dirty="0">
                <a:ln w="3175" cmpd="sng">
                  <a:noFill/>
                </a:ln>
                <a:solidFill>
                  <a:prstClr val="black"/>
                </a:solidFill>
                <a:latin typeface="Century Gothic" panose="020B0502020202020204"/>
                <a:ea typeface="+mj-ea"/>
                <a:cs typeface="+mj-cs"/>
              </a:rPr>
              <a:t/>
            </a:r>
            <a:br>
              <a:rPr lang="tr-TR" sz="3200" cap="all" dirty="0">
                <a:ln w="3175" cmpd="sng">
                  <a:noFill/>
                </a:ln>
                <a:solidFill>
                  <a:prstClr val="black"/>
                </a:solidFill>
                <a:latin typeface="Century Gothic" panose="020B0502020202020204"/>
                <a:ea typeface="+mj-ea"/>
                <a:cs typeface="+mj-cs"/>
              </a:rPr>
            </a:br>
            <a:endParaRPr lang="tr-TR" sz="3200" dirty="0">
              <a:solidFill>
                <a:prstClr val="black"/>
              </a:solidFill>
              <a:latin typeface="Comic "/>
            </a:endParaRPr>
          </a:p>
          <a:p>
            <a:endParaRPr lang="tr-TR" dirty="0"/>
          </a:p>
        </p:txBody>
      </p:sp>
    </p:spTree>
    <p:extLst>
      <p:ext uri="{BB962C8B-B14F-4D97-AF65-F5344CB8AC3E}">
        <p14:creationId xmlns:p14="http://schemas.microsoft.com/office/powerpoint/2010/main" val="18729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273685"/>
            <a:ext cx="10515600" cy="579755"/>
          </a:xfrm>
          <a:solidFill>
            <a:srgbClr val="FFFF00"/>
          </a:solidFill>
        </p:spPr>
        <p:txBody>
          <a:bodyPr>
            <a:normAutofit/>
          </a:bodyPr>
          <a:lstStyle/>
          <a:p>
            <a:r>
              <a:rPr lang="tr-TR" sz="2500" b="1" dirty="0"/>
              <a:t>OKULLARIN ORTAK ÇALIŞMA KAPSAMINDA YAPACAKLARI ÖRNEK FAALİYETLER3</a:t>
            </a:r>
          </a:p>
        </p:txBody>
      </p:sp>
      <p:sp>
        <p:nvSpPr>
          <p:cNvPr id="3" name="İçerik Yer Tutucusu 2"/>
          <p:cNvSpPr>
            <a:spLocks noGrp="1"/>
          </p:cNvSpPr>
          <p:nvPr>
            <p:ph idx="1"/>
          </p:nvPr>
        </p:nvSpPr>
        <p:spPr>
          <a:xfrm>
            <a:off x="838200" y="853440"/>
            <a:ext cx="10515600" cy="5323523"/>
          </a:xfrm>
        </p:spPr>
        <p:txBody>
          <a:bodyPr>
            <a:normAutofit fontScale="32500" lnSpcReduction="20000"/>
          </a:bodyPr>
          <a:lstStyle/>
          <a:p>
            <a:pPr marL="0" indent="0">
              <a:buNone/>
            </a:pPr>
            <a:r>
              <a:rPr lang="tr-TR" sz="6200" dirty="0"/>
              <a:t> </a:t>
            </a:r>
          </a:p>
          <a:p>
            <a:pPr marL="514350" lvl="0" indent="-514350">
              <a:buFont typeface="+mj-lt"/>
              <a:buAutoNum type="arabicPeriod"/>
            </a:pPr>
            <a:r>
              <a:rPr lang="tr-TR" sz="6800" b="1" dirty="0"/>
              <a:t>Belirlenen alana yönelik ortak atölye çalışmaları (tarih atölyesi, matematik atölyesi, yazarlık atölyesi vs.), felsefe ve bilim söyleşileri, yabancı dil çalışmaları vb. yürütme,</a:t>
            </a:r>
          </a:p>
          <a:p>
            <a:pPr marL="514350" lvl="0" indent="-514350">
              <a:buFont typeface="+mj-lt"/>
              <a:buAutoNum type="arabicPeriod"/>
            </a:pPr>
            <a:endParaRPr lang="tr-TR" sz="6800" dirty="0"/>
          </a:p>
          <a:p>
            <a:pPr marL="514350" lvl="0" indent="-514350">
              <a:buFont typeface="+mj-lt"/>
              <a:buAutoNum type="arabicPeriod"/>
            </a:pPr>
            <a:r>
              <a:rPr lang="tr-TR" sz="6800" dirty="0"/>
              <a:t>Ortak yayın, dergi vb. çalışmalar yapma,</a:t>
            </a:r>
          </a:p>
          <a:p>
            <a:pPr marL="514350" lvl="0" indent="-514350">
              <a:buFont typeface="+mj-lt"/>
              <a:buAutoNum type="arabicPeriod"/>
            </a:pPr>
            <a:endParaRPr lang="tr-TR" sz="6800" dirty="0"/>
          </a:p>
          <a:p>
            <a:pPr marL="514350" lvl="0" indent="-514350">
              <a:buFont typeface="+mj-lt"/>
              <a:buAutoNum type="arabicPeriod"/>
            </a:pPr>
            <a:r>
              <a:rPr lang="tr-TR" sz="6800" b="1" dirty="0"/>
              <a:t>Alanında uzman kişilerin katıldığı ortak konferans, söyleşi gibi faaliyetler düzenleme,</a:t>
            </a:r>
          </a:p>
          <a:p>
            <a:pPr marL="514350" lvl="0" indent="-514350">
              <a:buFont typeface="+mj-lt"/>
              <a:buAutoNum type="arabicPeriod"/>
            </a:pPr>
            <a:endParaRPr lang="tr-TR" sz="6800" dirty="0"/>
          </a:p>
          <a:p>
            <a:pPr marL="514350" lvl="0" indent="-514350">
              <a:buFont typeface="+mj-lt"/>
              <a:buAutoNum type="arabicPeriod"/>
            </a:pPr>
            <a:r>
              <a:rPr lang="tr-TR" sz="6800" dirty="0"/>
              <a:t>Velilerin de katılacağı söyleşi, seminer vb. faaliyetler yapma,</a:t>
            </a:r>
          </a:p>
          <a:p>
            <a:pPr marL="514350" lvl="0" indent="-514350">
              <a:buFont typeface="+mj-lt"/>
              <a:buAutoNum type="arabicPeriod"/>
            </a:pPr>
            <a:endParaRPr lang="tr-TR" sz="6800" dirty="0"/>
          </a:p>
          <a:p>
            <a:pPr marL="514350" lvl="0" indent="-514350">
              <a:buFont typeface="+mj-lt"/>
              <a:buAutoNum type="arabicPeriod"/>
            </a:pPr>
            <a:r>
              <a:rPr lang="tr-TR" sz="6800" b="1" dirty="0"/>
              <a:t>Yaz kampı /kış kampı ile akran öğretimini de önceleyecek şekilde akademik başarıyı artırmaya yönelik çalışmalar yapma,</a:t>
            </a:r>
          </a:p>
          <a:p>
            <a:pPr marL="514350" lvl="0" indent="-514350">
              <a:buFont typeface="+mj-lt"/>
              <a:buAutoNum type="arabicPeriod"/>
            </a:pPr>
            <a:endParaRPr lang="tr-TR" sz="6800" dirty="0"/>
          </a:p>
          <a:p>
            <a:pPr marL="514350" lvl="0" indent="-514350">
              <a:buFont typeface="+mj-lt"/>
              <a:buAutoNum type="arabicPeriod"/>
            </a:pPr>
            <a:r>
              <a:rPr lang="tr-TR" sz="6800" dirty="0"/>
              <a:t>Bilimsel, teknolojik, sosyal, kültürel, sportif ve sanatsal alanlarda iki okulun öğrencilerinden oluşan öğrenci gruplarıyla yarışmalar gerçekleştirme.</a:t>
            </a:r>
          </a:p>
          <a:p>
            <a:pPr marL="0" lvl="0" indent="0">
              <a:lnSpc>
                <a:spcPct val="100000"/>
              </a:lnSpc>
              <a:spcBef>
                <a:spcPts val="0"/>
              </a:spcBef>
              <a:buNone/>
            </a:pPr>
            <a:endParaRPr lang="tr-TR" sz="3200" dirty="0">
              <a:solidFill>
                <a:prstClr val="black"/>
              </a:solidFill>
              <a:latin typeface="Comic "/>
            </a:endParaRPr>
          </a:p>
        </p:txBody>
      </p:sp>
    </p:spTree>
    <p:extLst>
      <p:ext uri="{BB962C8B-B14F-4D97-AF65-F5344CB8AC3E}">
        <p14:creationId xmlns:p14="http://schemas.microsoft.com/office/powerpoint/2010/main" val="39281883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9EADE0EF-B20B-48F1-AF53-0D34B1C23560}"/>
              </a:ext>
            </a:extLst>
          </p:cNvPr>
          <p:cNvSpPr>
            <a:spLocks noGrp="1"/>
          </p:cNvSpPr>
          <p:nvPr>
            <p:ph type="title"/>
          </p:nvPr>
        </p:nvSpPr>
        <p:spPr>
          <a:xfrm>
            <a:off x="838200" y="365125"/>
            <a:ext cx="10515600" cy="701675"/>
          </a:xfrm>
          <a:solidFill>
            <a:srgbClr val="FFFF00"/>
          </a:solidFill>
        </p:spPr>
        <p:txBody>
          <a:bodyPr>
            <a:normAutofit fontScale="90000"/>
          </a:bodyPr>
          <a:lstStyle/>
          <a:p>
            <a:r>
              <a:rPr lang="tr-TR" sz="3100" b="1" dirty="0"/>
              <a:t/>
            </a:r>
            <a:br>
              <a:rPr lang="tr-TR" sz="3100" b="1" dirty="0"/>
            </a:br>
            <a:r>
              <a:rPr lang="tr-TR" sz="3100" b="1" dirty="0"/>
              <a:t>OKUL ORTAKLIĞI PROGRAMI SÜRESİ</a:t>
            </a:r>
            <a:r>
              <a:rPr lang="tr-TR" dirty="0"/>
              <a:t/>
            </a:r>
            <a:br>
              <a:rPr lang="tr-TR" dirty="0"/>
            </a:br>
            <a:endParaRPr lang="tr-TR" dirty="0"/>
          </a:p>
        </p:txBody>
      </p:sp>
      <p:sp>
        <p:nvSpPr>
          <p:cNvPr id="3" name="İçerik Yer Tutucusu 2">
            <a:extLst>
              <a:ext uri="{FF2B5EF4-FFF2-40B4-BE49-F238E27FC236}">
                <a16:creationId xmlns:a16="http://schemas.microsoft.com/office/drawing/2014/main" xmlns="" id="{1941E1AB-56F0-4194-9F02-0CB3A7187EA7}"/>
              </a:ext>
            </a:extLst>
          </p:cNvPr>
          <p:cNvSpPr>
            <a:spLocks noGrp="1"/>
          </p:cNvSpPr>
          <p:nvPr>
            <p:ph idx="1"/>
          </p:nvPr>
        </p:nvSpPr>
        <p:spPr>
          <a:xfrm>
            <a:off x="838200" y="1381760"/>
            <a:ext cx="10515600" cy="4795203"/>
          </a:xfrm>
        </p:spPr>
        <p:txBody>
          <a:bodyPr/>
          <a:lstStyle/>
          <a:p>
            <a:pPr>
              <a:buFont typeface="Wingdings" panose="05000000000000000000" pitchFamily="2" charset="2"/>
              <a:buChar char="Ø"/>
            </a:pPr>
            <a:r>
              <a:rPr lang="tr-TR" dirty="0"/>
              <a:t>Okul ortaklığı programı 4 yıl süreli olup, </a:t>
            </a:r>
          </a:p>
          <a:p>
            <a:pPr>
              <a:buFont typeface="Wingdings" panose="05000000000000000000" pitchFamily="2" charset="2"/>
              <a:buChar char="Ø"/>
            </a:pPr>
            <a:r>
              <a:rPr lang="tr-TR" dirty="0"/>
              <a:t>4. yıl sonunda ortak okullar da değişiklik yapılabilir.</a:t>
            </a:r>
          </a:p>
          <a:p>
            <a:endParaRPr lang="tr-TR" dirty="0"/>
          </a:p>
        </p:txBody>
      </p:sp>
    </p:spTree>
    <p:extLst>
      <p:ext uri="{BB962C8B-B14F-4D97-AF65-F5344CB8AC3E}">
        <p14:creationId xmlns:p14="http://schemas.microsoft.com/office/powerpoint/2010/main" val="113879566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1145</TotalTime>
  <Words>352</Words>
  <Application>Microsoft Office PowerPoint</Application>
  <PresentationFormat>Geniş ekran</PresentationFormat>
  <Paragraphs>141</Paragraphs>
  <Slides>14</Slides>
  <Notes>1</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14</vt:i4>
      </vt:variant>
    </vt:vector>
  </HeadingPairs>
  <TitlesOfParts>
    <vt:vector size="22" baseType="lpstr">
      <vt:lpstr>Arial</vt:lpstr>
      <vt:lpstr>Calibri</vt:lpstr>
      <vt:lpstr>Calibri Light</vt:lpstr>
      <vt:lpstr>Century Gothic</vt:lpstr>
      <vt:lpstr>Comic </vt:lpstr>
      <vt:lpstr>Times New Roman</vt:lpstr>
      <vt:lpstr>Wingdings</vt:lpstr>
      <vt:lpstr>Office Teması</vt:lpstr>
      <vt:lpstr>MİLLÎ EĞİTİM BAKANLIĞI Ortaöğretim Genel Müdürlüğü  OKUL ORTAKLIĞI PROGRAMI</vt:lpstr>
      <vt:lpstr>PROGRAMIN AMACI</vt:lpstr>
      <vt:lpstr>PROGRAMIN KAPSAMI </vt:lpstr>
      <vt:lpstr>OKUL ORTAKLIĞI PROGRAMI KAPSAMINDAKİ OKULLARIN YAPACAKLARI FAALİYETLER1;</vt:lpstr>
      <vt:lpstr>OKUL ORTAKLIĞI PROGRAMI KAPSAMINDAKİ OKULLARIN YAPACAKLARI FAALİYETLER2;</vt:lpstr>
      <vt:lpstr>OKULLARIN ORTAK ÇALIŞMA KAPSAMINDA YAPACAKLARI ÖRNEK FAALİYETLER1</vt:lpstr>
      <vt:lpstr>OKULLARIN ORTAK ÇALIŞMA KAPSAMINDA YAPACAKLARI ÖRNEK FAALİYETLER2</vt:lpstr>
      <vt:lpstr>OKULLARIN ORTAK ÇALIŞMA KAPSAMINDA YAPACAKLARI ÖRNEK FAALİYETLER3</vt:lpstr>
      <vt:lpstr> OKUL ORTAKLIĞI PROGRAMI SÜRESİ </vt:lpstr>
      <vt:lpstr>PowerPoint Sunusu</vt:lpstr>
      <vt:lpstr>OKULLARIN ORTAK ÇALIŞMA YAPACAKLARI KONU BAŞLIKLARI</vt:lpstr>
      <vt:lpstr>  ETKİNLİK TAKVİMİ1 </vt:lpstr>
      <vt:lpstr>  ETKİNLİK TAKVİMİ2 </vt:lpstr>
      <vt:lpstr> SONUÇ </vt:lpstr>
    </vt:vector>
  </TitlesOfParts>
  <Company>NouS/TncTR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ELAZIĞ İL MİLLİ EĞİTİM MÜDÜRLÜĞÜ   STRATEJİGELİŞTİRME HİZMETLERİ ŞUBESİ AR-GE BİRİMİ</dc:title>
  <dc:creator>MESUT</dc:creator>
  <cp:lastModifiedBy>KKFL3</cp:lastModifiedBy>
  <cp:revision>75</cp:revision>
  <dcterms:created xsi:type="dcterms:W3CDTF">2022-03-18T02:49:40Z</dcterms:created>
  <dcterms:modified xsi:type="dcterms:W3CDTF">2022-05-16T10:21:24Z</dcterms:modified>
</cp:coreProperties>
</file>